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98" r:id="rId13"/>
    <p:sldId id="269" r:id="rId14"/>
    <p:sldId id="270" r:id="rId15"/>
    <p:sldId id="272" r:id="rId16"/>
    <p:sldId id="273" r:id="rId17"/>
    <p:sldId id="297" r:id="rId18"/>
    <p:sldId id="275" r:id="rId19"/>
    <p:sldId id="276" r:id="rId20"/>
    <p:sldId id="277" r:id="rId21"/>
    <p:sldId id="278" r:id="rId22"/>
    <p:sldId id="279" r:id="rId23"/>
    <p:sldId id="280" r:id="rId24"/>
    <p:sldId id="299" r:id="rId25"/>
    <p:sldId id="300" r:id="rId26"/>
    <p:sldId id="281" r:id="rId27"/>
    <p:sldId id="282" r:id="rId28"/>
    <p:sldId id="296" r:id="rId29"/>
    <p:sldId id="301" r:id="rId30"/>
    <p:sldId id="283" r:id="rId31"/>
    <p:sldId id="284" r:id="rId32"/>
    <p:sldId id="285" r:id="rId33"/>
    <p:sldId id="286" r:id="rId34"/>
    <p:sldId id="287" r:id="rId35"/>
    <p:sldId id="295" r:id="rId36"/>
    <p:sldId id="302" r:id="rId37"/>
    <p:sldId id="303" r:id="rId38"/>
    <p:sldId id="263" r:id="rId39"/>
    <p:sldId id="289" r:id="rId40"/>
    <p:sldId id="290" r:id="rId41"/>
    <p:sldId id="291" r:id="rId42"/>
    <p:sldId id="292" r:id="rId43"/>
    <p:sldId id="293" r:id="rId44"/>
    <p:sldId id="294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70" autoAdjust="0"/>
    <p:restoredTop sz="94600" autoAdjust="0"/>
  </p:normalViewPr>
  <p:slideViewPr>
    <p:cSldViewPr>
      <p:cViewPr>
        <p:scale>
          <a:sx n="60" d="100"/>
          <a:sy n="60" d="100"/>
        </p:scale>
        <p:origin x="-118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52044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10445-DDEA-4575-BE31-74482D70FA11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AEC1-F4AF-47BB-B94E-DE298AA1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84013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10445-DDEA-4575-BE31-74482D70FA11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AEC1-F4AF-47BB-B94E-DE298AA1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03617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10445-DDEA-4575-BE31-74482D70FA11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AEC1-F4AF-47BB-B94E-DE298AA1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24503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10445-DDEA-4575-BE31-74482D70FA11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AEC1-F4AF-47BB-B94E-DE298AA1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46861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10445-DDEA-4575-BE31-74482D70FA11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AEC1-F4AF-47BB-B94E-DE298AA1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21474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10445-DDEA-4575-BE31-74482D70FA11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AEC1-F4AF-47BB-B94E-DE298AA1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53500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10445-DDEA-4575-BE31-74482D70FA11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AEC1-F4AF-47BB-B94E-DE298AA1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39808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10445-DDEA-4575-BE31-74482D70FA11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AEC1-F4AF-47BB-B94E-DE298AA1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7809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10445-DDEA-4575-BE31-74482D70FA11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AEC1-F4AF-47BB-B94E-DE298AA1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27374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10445-DDEA-4575-BE31-74482D70FA11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AEC1-F4AF-47BB-B94E-DE298AA1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1106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10445-DDEA-4575-BE31-74482D70FA11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AEC1-F4AF-47BB-B94E-DE298AA1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50031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10445-DDEA-4575-BE31-74482D70FA11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5AEC1-F4AF-47BB-B94E-DE298AA1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46974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imgres?imgurl=https://anmum-iframes.apdsecureapp.com/common/img/happenings/macro-micro/micro.png&amp;imgrefu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19200"/>
            <a:ext cx="7772400" cy="1470025"/>
          </a:xfrm>
        </p:spPr>
        <p:txBody>
          <a:bodyPr/>
          <a:lstStyle/>
          <a:p>
            <a:r>
              <a:rPr lang="sr-Cyrl-R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Електролити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124200"/>
            <a:ext cx="6400800" cy="2667000"/>
          </a:xfrm>
        </p:spPr>
        <p:txBody>
          <a:bodyPr>
            <a:normAutofit/>
          </a:bodyPr>
          <a:lstStyle/>
          <a:p>
            <a:r>
              <a:rPr lang="sr-Cyrl-RS" dirty="0" smtClean="0">
                <a:solidFill>
                  <a:schemeClr val="tx1"/>
                </a:solidFill>
              </a:rPr>
              <a:t>Универзитет у Крагујевцу</a:t>
            </a:r>
          </a:p>
          <a:p>
            <a:r>
              <a:rPr lang="sr-Cyrl-RS" dirty="0" smtClean="0">
                <a:solidFill>
                  <a:schemeClr val="tx1"/>
                </a:solidFill>
              </a:rPr>
              <a:t>Факултет медицинских наука</a:t>
            </a:r>
          </a:p>
          <a:p>
            <a:r>
              <a:rPr lang="sr-Cyrl-RS" dirty="0" smtClean="0">
                <a:solidFill>
                  <a:schemeClr val="tx1"/>
                </a:solidFill>
              </a:rPr>
              <a:t>Основне струковне студије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IX </a:t>
            </a:r>
            <a:r>
              <a:rPr lang="sr-Cyrl-RS" dirty="0" smtClean="0">
                <a:solidFill>
                  <a:schemeClr val="tx1"/>
                </a:solidFill>
              </a:rPr>
              <a:t>недеља наставе</a:t>
            </a:r>
          </a:p>
          <a:p>
            <a:endParaRPr lang="sr-Cyrl-R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5192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2667000"/>
          </a:xfrm>
        </p:spPr>
        <p:txBody>
          <a:bodyPr/>
          <a:lstStyle/>
          <a:p>
            <a:r>
              <a:rPr lang="sr-Cyrl-CS" sz="3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АЛДОСТЕРОН</a:t>
            </a:r>
            <a:r>
              <a:rPr lang="sr-Cyrl-CS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делује на нивоу бубрега</a:t>
            </a:r>
            <a:r>
              <a:rPr lang="sr-Latn-CS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CS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врши реапсорпцију </a:t>
            </a:r>
            <a:r>
              <a:rPr lang="en-US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sr-Latn-CS" sz="3000" baseline="30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sr-Cyrl-CS" sz="3000" baseline="30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CS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нивоу тубулоцита а стимулише излучивање </a:t>
            </a:r>
            <a:r>
              <a:rPr lang="en-US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sr-Latn-CS" sz="3000" baseline="30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sr-Cyrl-CS" sz="3000" baseline="30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CS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en-US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sr-Latn-CS" sz="3000" baseline="30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+</a:t>
            </a:r>
            <a:endParaRPr lang="sr-Cyrl-CS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Регулација хомеостазе </a:t>
            </a:r>
            <a:r>
              <a:rPr lang="en-US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sr-Latn-CS" sz="3000" baseline="30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sr-Latn-CS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CS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воде је уско повезана</a:t>
            </a:r>
            <a:endParaRPr lang="en-U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685800" y="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4000" b="1" dirty="0">
                <a:cs typeface="Arial" charset="0"/>
              </a:rPr>
              <a:t>МЕТАБОЛИЗАМ НАТРИЈУМА</a:t>
            </a:r>
          </a:p>
        </p:txBody>
      </p:sp>
      <p:pic>
        <p:nvPicPr>
          <p:cNvPr id="27653" name="Picture 5" descr="bubrez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9010"/>
            <a:ext cx="4575272" cy="2962790"/>
          </a:xfrm>
          <a:prstGeom prst="rect">
            <a:avLst/>
          </a:prstGeom>
          <a:noFill/>
        </p:spPr>
      </p:pic>
      <p:pic>
        <p:nvPicPr>
          <p:cNvPr id="27654" name="Picture 6" descr="aldoster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3870325"/>
            <a:ext cx="3479800" cy="27892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6746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4105275" cy="5715000"/>
          </a:xfrm>
        </p:spPr>
        <p:txBody>
          <a:bodyPr>
            <a:normAutofit fontScale="92500" lnSpcReduction="20000"/>
          </a:bodyPr>
          <a:lstStyle/>
          <a:p>
            <a:pPr marL="457200" lvl="1" indent="0">
              <a:buNone/>
            </a:pPr>
            <a:r>
              <a:rPr lang="sr-Cyrl-C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ХИПОНАТРЕМИЈА</a:t>
            </a:r>
            <a:endParaRPr lang="sr-Cyrl-CS" b="1" dirty="0">
              <a:latin typeface="Arial" pitchFamily="34" charset="0"/>
              <a:cs typeface="Arial" pitchFamily="34" charset="0"/>
            </a:endParaRPr>
          </a:p>
          <a:p>
            <a:pPr lvl="1">
              <a:buFontTx/>
              <a:buChar char="-"/>
            </a:pPr>
            <a:r>
              <a:rPr lang="sr-Cyrl-C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Ступор/кома</a:t>
            </a:r>
          </a:p>
          <a:p>
            <a:pPr lvl="1">
              <a:buFontTx/>
              <a:buChar char="-"/>
            </a:pPr>
            <a:r>
              <a:rPr lang="sr-Cyrl-CS" sz="2000" dirty="0" smtClean="0">
                <a:latin typeface="Arial" pitchFamily="34" charset="0"/>
                <a:cs typeface="Arial" pitchFamily="34" charset="0"/>
              </a:rPr>
              <a:t>Анорексија</a:t>
            </a:r>
          </a:p>
          <a:p>
            <a:pPr lvl="1">
              <a:buFontTx/>
              <a:buChar char="-"/>
            </a:pPr>
            <a:r>
              <a:rPr lang="sr-Cyrl-C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Летаргија</a:t>
            </a:r>
          </a:p>
          <a:p>
            <a:pPr lvl="1">
              <a:buFontTx/>
              <a:buChar char="-"/>
            </a:pPr>
            <a:r>
              <a:rPr lang="sr-Cyrl-CS" sz="2000" dirty="0" smtClean="0">
                <a:latin typeface="Arial" pitchFamily="34" charset="0"/>
                <a:cs typeface="Arial" pitchFamily="34" charset="0"/>
              </a:rPr>
              <a:t>Смањени тетивни рефлекси</a:t>
            </a:r>
          </a:p>
          <a:p>
            <a:pPr lvl="1">
              <a:buFontTx/>
              <a:buChar char="-"/>
            </a:pPr>
            <a:r>
              <a:rPr lang="sr-Cyrl-CS" sz="2000" dirty="0" smtClean="0">
                <a:latin typeface="Arial" pitchFamily="34" charset="0"/>
                <a:cs typeface="Arial" pitchFamily="34" charset="0"/>
              </a:rPr>
              <a:t>Мишићна слабост</a:t>
            </a:r>
          </a:p>
          <a:p>
            <a:pPr lvl="1">
              <a:buFontTx/>
              <a:buChar char="-"/>
            </a:pPr>
            <a:r>
              <a:rPr lang="sr-Cyrl-C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Ортостатска хипотензија</a:t>
            </a:r>
          </a:p>
          <a:p>
            <a:pPr lvl="1">
              <a:buFontTx/>
              <a:buChar char="-"/>
            </a:pPr>
            <a:r>
              <a:rPr lang="sr-Cyrl-CS" sz="2000" dirty="0" smtClean="0">
                <a:latin typeface="Arial" pitchFamily="34" charset="0"/>
                <a:cs typeface="Arial" pitchFamily="34" charset="0"/>
              </a:rPr>
              <a:t>Главобољр</a:t>
            </a:r>
          </a:p>
          <a:p>
            <a:pPr lvl="1">
              <a:buFontTx/>
              <a:buChar char="-"/>
            </a:pPr>
            <a:r>
              <a:rPr lang="sr-Cyrl-C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Грчеви у стомаку</a:t>
            </a:r>
          </a:p>
          <a:p>
            <a:pPr marL="457200" lvl="1" indent="0">
              <a:buNone/>
            </a:pPr>
            <a:endParaRPr lang="sr-Cyrl-CS" sz="2000" dirty="0">
              <a:latin typeface="Arial" pitchFamily="34" charset="0"/>
              <a:cs typeface="Arial" pitchFamily="34" charset="0"/>
            </a:endParaRPr>
          </a:p>
          <a:p>
            <a:pPr marL="457200" lvl="1" indent="0">
              <a:buNone/>
            </a:pPr>
            <a:r>
              <a:rPr lang="sr-Cyrl-C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Губитак </a:t>
            </a:r>
            <a:r>
              <a:rPr lang="sr-Cyrl-CS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гастроинтестиналне течности + дехидр</a:t>
            </a:r>
            <a:r>
              <a:rPr lang="en-US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sr-Cyrl-CS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тација </a:t>
            </a:r>
            <a:r>
              <a:rPr lang="sr-Cyrl-C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организма</a:t>
            </a:r>
          </a:p>
          <a:p>
            <a:pPr marL="457200" lvl="1" indent="0">
              <a:buNone/>
            </a:pPr>
            <a:r>
              <a:rPr lang="sr-Cyrl-C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Неадекватно </a:t>
            </a:r>
            <a:r>
              <a:rPr lang="sr-Cyrl-CS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лучење алдостерона (инсуфицијенција коре </a:t>
            </a:r>
            <a:r>
              <a:rPr lang="sr-Cyrl-C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надбубрега)</a:t>
            </a:r>
          </a:p>
          <a:p>
            <a:pPr marL="457200" lvl="1" indent="0">
              <a:buNone/>
            </a:pPr>
            <a:r>
              <a:rPr lang="sr-Cyrl-C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Дилуциона хипонатремија у </a:t>
            </a:r>
            <a:r>
              <a:rPr lang="sr-Cyrl-CS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стањима </a:t>
            </a:r>
            <a:r>
              <a:rPr lang="sr-Cyrl-C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едема</a:t>
            </a:r>
          </a:p>
          <a:p>
            <a:pPr lvl="2"/>
            <a:endParaRPr lang="sr-Latn-C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685800" y="0"/>
            <a:ext cx="77724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4000" b="1" dirty="0">
                <a:cs typeface="Arial" charset="0"/>
              </a:rPr>
              <a:t>МЕТАБОЛИЗАМ НАТРИЈУМА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675" y="1143000"/>
            <a:ext cx="4733925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76200" y="571500"/>
            <a:ext cx="8991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800" dirty="0"/>
              <a:t>https://www.google.com/search?q=hypermagnesemia&amp;client=firefox-b-d&amp;tbm=isch&amp;tbs=rimg:CQodns9L8pjoIjhbCHsy9oOKuSV0WKCbeB8o0PGDTmFlhwuV5RTWos0nnaTE4cAgJ8CGz3EclGVrK00MVrjoOTDBJCoSCVsIezL2g4q5EWNqGqsd4e7nKhIJJXRYoJt4HygRdSxV7ThZE3cqEgnQ8YNOYWWHCxF1lkP3iN3nCyoSCZXlFNaizSedERmUfcXXaw2vKhIJpMThwCAnwIYRRUQLkch1iskqEgnPcRyUZWsrTRHpJmNfTY6vpioSCQxWuOg5MMEkEa0Ka63Plmyi&amp;tbo=u&amp;sa=X&amp;ved=2ahUKEwjbjprmgorjAhWoMewKHfd1DfgQ9C96BAgBEBg&amp;biw=1366&amp;bih=654&amp;dpr=1#imgrc=K_sLl28siQLHQM:</a:t>
            </a:r>
          </a:p>
        </p:txBody>
      </p:sp>
    </p:spTree>
    <p:extLst>
      <p:ext uri="{BB962C8B-B14F-4D97-AF65-F5344CB8AC3E}">
        <p14:creationId xmlns="" xmlns:p14="http://schemas.microsoft.com/office/powerpoint/2010/main" val="155105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7" y="685800"/>
            <a:ext cx="4576763" cy="5181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8100" y="308372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Cyrl-RS" sz="2400" b="1" dirty="0">
                <a:latin typeface="Arial" pitchFamily="34" charset="0"/>
                <a:cs typeface="Arial" pitchFamily="34" charset="0"/>
              </a:rPr>
              <a:t>ХИПЕРНАТРЕМИЈА</a:t>
            </a:r>
          </a:p>
          <a:p>
            <a:endParaRPr lang="sr-Cyrl-RS" sz="2400" dirty="0">
              <a:latin typeface="Arial" pitchFamily="34" charset="0"/>
              <a:cs typeface="Arial" pitchFamily="34" charset="0"/>
            </a:endParaRPr>
          </a:p>
          <a:p>
            <a:r>
              <a:rPr lang="sr-Cyrl-RS" sz="2400" dirty="0">
                <a:latin typeface="Arial" pitchFamily="34" charset="0"/>
                <a:cs typeface="Arial" pitchFamily="34" charset="0"/>
              </a:rPr>
              <a:t>обољења бубрега</a:t>
            </a:r>
          </a:p>
          <a:p>
            <a:r>
              <a:rPr lang="sr-Cyrl-RS" sz="2400" dirty="0">
                <a:latin typeface="Arial" pitchFamily="34" charset="0"/>
                <a:cs typeface="Arial" pitchFamily="34" charset="0"/>
              </a:rPr>
              <a:t>хиперфункција надбубрежне 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жлезде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sr-Cyrl-RS" sz="2400" dirty="0">
              <a:latin typeface="Arial" pitchFamily="34" charset="0"/>
              <a:cs typeface="Arial" pitchFamily="34" charset="0"/>
            </a:endParaRPr>
          </a:p>
          <a:p>
            <a:r>
              <a:rPr lang="sr-Cyrl-RS" sz="2400" dirty="0" smtClean="0">
                <a:latin typeface="Arial" pitchFamily="34" charset="0"/>
                <a:cs typeface="Arial" pitchFamily="34" charset="0"/>
              </a:rPr>
              <a:t>Симптоми:</a:t>
            </a:r>
          </a:p>
          <a:p>
            <a:r>
              <a:rPr lang="sr-Cyrl-RS" sz="2400" dirty="0" smtClean="0">
                <a:latin typeface="Arial" pitchFamily="34" charset="0"/>
                <a:cs typeface="Arial" pitchFamily="34" charset="0"/>
              </a:rPr>
              <a:t>-црвенило коже</a:t>
            </a:r>
          </a:p>
          <a:p>
            <a:r>
              <a:rPr lang="sr-Cyrl-RS" sz="2400" dirty="0" smtClean="0">
                <a:latin typeface="Arial" pitchFamily="34" charset="0"/>
                <a:cs typeface="Arial" pitchFamily="34" charset="0"/>
              </a:rPr>
              <a:t>-анксиозност, узнемиреност...</a:t>
            </a:r>
          </a:p>
          <a:p>
            <a:r>
              <a:rPr lang="sr-Cyrl-RS" sz="2400" dirty="0" smtClean="0">
                <a:latin typeface="Arial" pitchFamily="34" charset="0"/>
                <a:cs typeface="Arial" pitchFamily="34" charset="0"/>
              </a:rPr>
              <a:t>-повишена ТА и задржавање</a:t>
            </a:r>
          </a:p>
          <a:p>
            <a:r>
              <a:rPr lang="sr-Cyrl-RS" sz="2400" dirty="0" smtClean="0">
                <a:latin typeface="Arial" pitchFamily="34" charset="0"/>
                <a:cs typeface="Arial" pitchFamily="34" charset="0"/>
              </a:rPr>
              <a:t>Течности</a:t>
            </a:r>
          </a:p>
          <a:p>
            <a:r>
              <a:rPr lang="sr-Cyrl-RS" sz="2400" dirty="0" smtClean="0">
                <a:latin typeface="Arial" pitchFamily="34" charset="0"/>
                <a:cs typeface="Arial" pitchFamily="34" charset="0"/>
              </a:rPr>
              <a:t>-периферни отоци</a:t>
            </a:r>
          </a:p>
          <a:p>
            <a:r>
              <a:rPr lang="sr-Cyrl-RS" sz="2400" dirty="0" smtClean="0">
                <a:latin typeface="Arial" pitchFamily="34" charset="0"/>
                <a:cs typeface="Arial" pitchFamily="34" charset="0"/>
              </a:rPr>
              <a:t>-смањено лучење урина и сува уста</a:t>
            </a:r>
            <a:endParaRPr lang="sr-Cyrl-R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6119336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900" dirty="0"/>
              <a:t>https://www.google.com/search?q=hypermagnesemia&amp;client=firefox-b-d&amp;tbm=isch&amp;tbs=rimg:CQodns9L8pjoIjhbCHsy9oOKuSV0WKCbeB8o0PGDTmFlhwuV5RTWos0nnaTE4cAgJ8CGz3EclGVrK00MVrjoOTDBJCoSCVsIezL2g4q5EWNqGqsd4e7nKhIJJXRYoJt4HygRdSxV7ThZE3cqEgnQ8YNOYWWHCxF1lkP3iN3nCyoSCZXlFNaizSedERmUfcXXaw2vKhIJpMThwCAnwIYRRUQLkch1iskqEgnPcRyUZWsrTRHpJmNfTY6vpioSCQxWuOg5MMEkEa0Ka63Plmyi&amp;tbo=u&amp;sa=X&amp;ved=2ahUKEwjbjprmgorjAhWoMewKHfd1DfgQ9C96BAgBEBg&amp;biw=1366&amp;bih=654&amp;dpr=1#imgrc=v6nMvCKQ4rCyNM:</a:t>
            </a:r>
          </a:p>
        </p:txBody>
      </p:sp>
    </p:spTree>
    <p:extLst>
      <p:ext uri="{BB962C8B-B14F-4D97-AF65-F5344CB8AC3E}">
        <p14:creationId xmlns="" xmlns:p14="http://schemas.microsoft.com/office/powerpoint/2010/main" val="1485540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GB" sz="3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МЕТАБОЛИЗАМ КАЛИЈУМА</a:t>
            </a:r>
            <a:r>
              <a: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8458200" cy="5334000"/>
          </a:xfrm>
        </p:spPr>
        <p:txBody>
          <a:bodyPr>
            <a:normAutofit/>
          </a:bodyPr>
          <a:lstStyle/>
          <a:p>
            <a:r>
              <a:rPr lang="en-GB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главни</a:t>
            </a:r>
            <a:r>
              <a:rPr lang="en-GB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интраћелијски</a:t>
            </a:r>
            <a:r>
              <a:rPr lang="en-GB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катјон</a:t>
            </a:r>
            <a:endParaRPr lang="sr-Latn-C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None/>
            </a:pPr>
            <a:endParaRPr lang="en-GB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одржава осмотски притисак</a:t>
            </a:r>
            <a:r>
              <a:rPr lang="de-DE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у</a:t>
            </a:r>
            <a:r>
              <a:rPr lang="sr-Cyrl-R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нутар ћелије</a:t>
            </a:r>
            <a:endParaRPr lang="sr-Latn-C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None/>
            </a:pPr>
            <a:endParaRPr lang="en-GB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одр</a:t>
            </a:r>
            <a:r>
              <a:rPr lang="en-GB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</a:t>
            </a:r>
            <a:r>
              <a:rPr lang="de-DE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ава потенцијал мировања</a:t>
            </a:r>
            <a:r>
              <a:rPr lang="de-DE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и </a:t>
            </a:r>
            <a:endParaRPr lang="sr-Cyrl-R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sr-Cyrl-RS" sz="2400" dirty="0">
              <a:latin typeface="Arial" pitchFamily="34" charset="0"/>
              <a:cs typeface="Arial" pitchFamily="34" charset="0"/>
            </a:endParaRPr>
          </a:p>
          <a:p>
            <a:r>
              <a:rPr lang="de-DE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доприноси </a:t>
            </a:r>
            <a:r>
              <a:rPr lang="de-DE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настанку мишићне раздражљивости</a:t>
            </a:r>
            <a:endParaRPr lang="sr-Latn-C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None/>
            </a:pPr>
            <a:endParaRPr lang="en-GB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активатор је неких </a:t>
            </a:r>
            <a:r>
              <a:rPr lang="de-DE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ензима</a:t>
            </a:r>
            <a:r>
              <a:rPr lang="sr-Cyrl-R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пируват киназе</a:t>
            </a:r>
          </a:p>
          <a:p>
            <a:endParaRPr lang="sr-Latn-CS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sr-Cyrl-R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Активира транскрипцију протеина</a:t>
            </a:r>
            <a:endParaRPr lang="en-GB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GB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69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447800"/>
            <a:ext cx="90678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sz="2800" dirty="0">
                <a:latin typeface="Arial" pitchFamily="34" charset="0"/>
                <a:cs typeface="Arial" pitchFamily="34" charset="0"/>
              </a:rPr>
              <a:t>к</a:t>
            </a:r>
            <a:r>
              <a:rPr lang="en-GB" sz="2800" dirty="0" err="1">
                <a:latin typeface="Arial" pitchFamily="34" charset="0"/>
                <a:cs typeface="Arial" pitchFamily="34" charset="0"/>
              </a:rPr>
              <a:t>онцентрација</a:t>
            </a:r>
            <a:r>
              <a:rPr lang="en-GB" sz="2800" dirty="0">
                <a:latin typeface="Arial" pitchFamily="34" charset="0"/>
                <a:cs typeface="Arial" pitchFamily="34" charset="0"/>
              </a:rPr>
              <a:t> K</a:t>
            </a:r>
            <a:r>
              <a:rPr lang="en-GB" sz="2800" baseline="30000" dirty="0">
                <a:latin typeface="Arial" pitchFamily="34" charset="0"/>
                <a:cs typeface="Arial" pitchFamily="34" charset="0"/>
              </a:rPr>
              <a:t>+</a:t>
            </a:r>
            <a:r>
              <a:rPr lang="en-GB" sz="2800" dirty="0">
                <a:latin typeface="Arial" pitchFamily="34" charset="0"/>
                <a:cs typeface="Arial" pitchFamily="34" charset="0"/>
              </a:rPr>
              <a:t> у </a:t>
            </a:r>
            <a:r>
              <a:rPr lang="en-GB" sz="2800" dirty="0" err="1">
                <a:latin typeface="Arial" pitchFamily="34" charset="0"/>
                <a:cs typeface="Arial" pitchFamily="34" charset="0"/>
              </a:rPr>
              <a:t>крвној</a:t>
            </a:r>
            <a:r>
              <a:rPr lang="en-GB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800" dirty="0" err="1">
                <a:latin typeface="Arial" pitchFamily="34" charset="0"/>
                <a:cs typeface="Arial" pitchFamily="34" charset="0"/>
              </a:rPr>
              <a:t>плазми</a:t>
            </a:r>
            <a:r>
              <a:rPr lang="en-GB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800" dirty="0" err="1">
                <a:latin typeface="Arial" pitchFamily="34" charset="0"/>
                <a:cs typeface="Arial" pitchFamily="34" charset="0"/>
              </a:rPr>
              <a:t>је</a:t>
            </a:r>
            <a:r>
              <a:rPr lang="en-GB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800" dirty="0" err="1">
                <a:latin typeface="Arial" pitchFamily="34" charset="0"/>
                <a:cs typeface="Arial" pitchFamily="34" charset="0"/>
              </a:rPr>
              <a:t>контролисана</a:t>
            </a:r>
            <a:r>
              <a:rPr lang="en-GB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800" b="1" dirty="0">
                <a:latin typeface="Arial" pitchFamily="34" charset="0"/>
                <a:cs typeface="Arial" pitchFamily="34" charset="0"/>
              </a:rPr>
              <a:t>АЛДОСТЕРОН</a:t>
            </a:r>
            <a:r>
              <a:rPr lang="sr-Cyrl-RS" sz="2800" b="1" dirty="0" smtClean="0">
                <a:latin typeface="Arial" pitchFamily="34" charset="0"/>
                <a:cs typeface="Arial" pitchFamily="34" charset="0"/>
              </a:rPr>
              <a:t>ОМ</a:t>
            </a:r>
          </a:p>
          <a:p>
            <a:pPr>
              <a:lnSpc>
                <a:spcPct val="90000"/>
              </a:lnSpc>
            </a:pPr>
            <a:endParaRPr lang="en-GB" sz="28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sr-Cyrl-C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интрацелуларно </a:t>
            </a:r>
            <a:r>
              <a:rPr lang="sr-Cyrl-C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од 130 до 157</a:t>
            </a:r>
            <a:r>
              <a:rPr lang="sr-Latn-C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mmol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/L</a:t>
            </a:r>
            <a:endParaRPr lang="sr-Cyrl-RS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endParaRPr lang="sr-Cyrl-C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sr-Cyrl-C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sr-Cyrl-C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плазми од 3,5 до 5,0 </a:t>
            </a:r>
            <a:r>
              <a:rPr lang="en-US" sz="24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mmol</a:t>
            </a:r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/L</a:t>
            </a:r>
            <a:endParaRPr lang="sr-Cyrl-CS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9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sr-Cyrl-C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Ресорбује се у танком цреву, а излучује се </a:t>
            </a:r>
            <a:r>
              <a:rPr lang="sr-Cyrl-C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урином</a:t>
            </a:r>
            <a:endParaRPr lang="sr-Cyrl-C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3600" b="1" dirty="0">
                <a:cs typeface="Arial" charset="0"/>
              </a:rPr>
              <a:t>МЕТАБОЛИЗАМ КАЛИЈУМА</a:t>
            </a:r>
          </a:p>
        </p:txBody>
      </p:sp>
    </p:spTree>
    <p:extLst>
      <p:ext uri="{BB962C8B-B14F-4D97-AF65-F5344CB8AC3E}">
        <p14:creationId xmlns="" xmlns:p14="http://schemas.microsoft.com/office/powerpoint/2010/main" val="356755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4582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 sz="2400" dirty="0">
                <a:latin typeface="Arial" pitchFamily="34" charset="0"/>
                <a:cs typeface="Arial" pitchFamily="34" charset="0"/>
              </a:rPr>
              <a:t>На нивоу проксималних тубула врши се </a:t>
            </a:r>
            <a:r>
              <a:rPr lang="sr-Cyrl-CS" sz="2400" b="1" dirty="0">
                <a:latin typeface="Arial" pitchFamily="34" charset="0"/>
                <a:cs typeface="Arial" pitchFamily="34" charset="0"/>
              </a:rPr>
              <a:t>комплетна реапсорпција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K</a:t>
            </a:r>
            <a:r>
              <a:rPr lang="sr-Latn-CS" sz="2400" b="1" baseline="30000" dirty="0">
                <a:latin typeface="Arial" pitchFamily="34" charset="0"/>
                <a:cs typeface="Arial" pitchFamily="34" charset="0"/>
              </a:rPr>
              <a:t>+</a:t>
            </a:r>
            <a:r>
              <a:rPr lang="sr-Cyrl-CS" sz="2400" b="1" baseline="30000" dirty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800" b="1" baseline="30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sr-Cyrl-CS" sz="2400" b="1" dirty="0">
                <a:latin typeface="Arial" pitchFamily="34" charset="0"/>
                <a:cs typeface="Arial" pitchFamily="34" charset="0"/>
              </a:rPr>
              <a:t>АЛДОСТЕРОН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 на нивоу 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	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дисталних тубула и сабирних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	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каналића </a:t>
            </a:r>
            <a:r>
              <a:rPr lang="sr-Cyrl-CS" sz="2400" b="1" u="sng" dirty="0">
                <a:latin typeface="Arial" pitchFamily="34" charset="0"/>
                <a:cs typeface="Arial" pitchFamily="34" charset="0"/>
              </a:rPr>
              <a:t>регулише секрецију</a:t>
            </a:r>
            <a:endParaRPr lang="en-US" sz="2400" b="1" u="sng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>
                <a:latin typeface="Arial" pitchFamily="34" charset="0"/>
                <a:cs typeface="Arial" pitchFamily="34" charset="0"/>
              </a:rPr>
              <a:t>	K</a:t>
            </a:r>
            <a:r>
              <a:rPr lang="sr-Latn-CS" sz="2400" b="1" baseline="30000" dirty="0">
                <a:latin typeface="Arial" pitchFamily="34" charset="0"/>
                <a:cs typeface="Arial" pitchFamily="34" charset="0"/>
              </a:rPr>
              <a:t>+</a:t>
            </a:r>
            <a:r>
              <a:rPr lang="sr-Cyrl-CS" sz="2400" baseline="30000" dirty="0">
                <a:latin typeface="Arial" pitchFamily="34" charset="0"/>
                <a:cs typeface="Arial" pitchFamily="34" charset="0"/>
              </a:rPr>
              <a:t>  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у замену за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Na</a:t>
            </a:r>
            <a:r>
              <a:rPr lang="sr-Latn-CS" sz="2400" baseline="30000" dirty="0">
                <a:latin typeface="Arial" pitchFamily="34" charset="0"/>
                <a:cs typeface="Arial" pitchFamily="34" charset="0"/>
              </a:rPr>
              <a:t>+</a:t>
            </a:r>
            <a:endParaRPr lang="sr-Cyrl-CS" sz="2400" baseline="30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>
                <a:latin typeface="Arial" pitchFamily="34" charset="0"/>
                <a:cs typeface="Arial" pitchFamily="34" charset="0"/>
              </a:rPr>
              <a:t> 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3600" b="1" dirty="0">
                <a:cs typeface="Arial" charset="0"/>
              </a:rPr>
              <a:t>МЕТАБОЛИЗАМ КАЛИЈУМА</a:t>
            </a:r>
          </a:p>
        </p:txBody>
      </p:sp>
      <p:pic>
        <p:nvPicPr>
          <p:cNvPr id="31749" name="Picture 5" descr="al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4005886"/>
            <a:ext cx="2667000" cy="2852114"/>
          </a:xfrm>
          <a:prstGeom prst="rect">
            <a:avLst/>
          </a:prstGeom>
          <a:noFill/>
        </p:spPr>
      </p:pic>
      <p:pic>
        <p:nvPicPr>
          <p:cNvPr id="31750" name="Picture 6" descr="meh dej aldoster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2133600"/>
            <a:ext cx="3886200" cy="307975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2297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3886200" cy="5486400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sr-Cyrl-CS" sz="2400" b="1" dirty="0" smtClean="0">
                <a:latin typeface="Arial" pitchFamily="34" charset="0"/>
                <a:cs typeface="Arial" pitchFamily="34" charset="0"/>
              </a:rPr>
              <a:t>ХИПОКАЛЕМИЈА</a:t>
            </a:r>
            <a:endParaRPr lang="sr-Cyrl-CS" sz="2400" b="1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sr-Cyrl-CS" sz="700" dirty="0">
              <a:latin typeface="Arial" pitchFamily="34" charset="0"/>
              <a:cs typeface="Arial" pitchFamily="34" charset="0"/>
            </a:endParaRPr>
          </a:p>
          <a:p>
            <a:pPr lvl="2">
              <a:lnSpc>
                <a:spcPct val="90000"/>
              </a:lnSpc>
            </a:pPr>
            <a:r>
              <a:rPr lang="sr-Cyrl-CS" sz="2000" dirty="0">
                <a:latin typeface="Arial" pitchFamily="34" charset="0"/>
                <a:cs typeface="Arial" pitchFamily="34" charset="0"/>
              </a:rPr>
              <a:t>губитак преко бубрега</a:t>
            </a:r>
          </a:p>
          <a:p>
            <a:pPr lvl="2">
              <a:lnSpc>
                <a:spcPct val="90000"/>
              </a:lnSpc>
            </a:pPr>
            <a:r>
              <a:rPr lang="sr-Cyrl-CS" sz="2000" dirty="0">
                <a:latin typeface="Arial" pitchFamily="34" charset="0"/>
                <a:cs typeface="Arial" pitchFamily="34" charset="0"/>
              </a:rPr>
              <a:t>екстраренални губитак (повраћање, проливи)</a:t>
            </a:r>
          </a:p>
          <a:p>
            <a:pPr lvl="2">
              <a:lnSpc>
                <a:spcPct val="90000"/>
              </a:lnSpc>
            </a:pPr>
            <a:r>
              <a:rPr lang="sr-Cyrl-CS" sz="2000" dirty="0">
                <a:latin typeface="Arial" pitchFamily="34" charset="0"/>
                <a:cs typeface="Arial" pitchFamily="34" charset="0"/>
              </a:rPr>
              <a:t>смањен унос због гладовања</a:t>
            </a:r>
          </a:p>
          <a:p>
            <a:pPr lvl="2">
              <a:lnSpc>
                <a:spcPct val="90000"/>
              </a:lnSpc>
            </a:pPr>
            <a:r>
              <a:rPr lang="sr-Cyrl-CS" sz="2000" dirty="0">
                <a:latin typeface="Arial" pitchFamily="34" charset="0"/>
                <a:cs typeface="Arial" pitchFamily="34" charset="0"/>
              </a:rPr>
              <a:t>поремећај трансцелуларне расподеле (алкалоза, терапија инсулином)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r>
              <a:rPr lang="sr-Cyrl-CS" sz="20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609600" y="-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3600" b="1" dirty="0">
                <a:cs typeface="Arial" charset="0"/>
              </a:rPr>
              <a:t>МЕТАБОЛИЗАМ КАЛИЈУМА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199" y="1285875"/>
            <a:ext cx="5210735" cy="442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04800" y="5562600"/>
            <a:ext cx="8686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dirty="0"/>
              <a:t>https://www.google.com/search?client=firefox-b-d&amp;biw=1366&amp;bih=654&amp;tbm=isch&amp;sa=1&amp;ei=5OMUXdXCJZSU8gL27IqoAw&amp;q=hypermagnesemia&amp;oq=hypermag&amp;gs_l=img.3.0.0i19l10.334648.335154..337277...0.0..0.178.477.0j3......0....1..gws-wiz-img.......0j0i30.iJWWMNj7ADc#imgrc=Ch2ez0vymOhGyM:</a:t>
            </a:r>
          </a:p>
        </p:txBody>
      </p:sp>
    </p:spTree>
    <p:extLst>
      <p:ext uri="{BB962C8B-B14F-4D97-AF65-F5344CB8AC3E}">
        <p14:creationId xmlns="" xmlns:p14="http://schemas.microsoft.com/office/powerpoint/2010/main" val="39049040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6400800" cy="5973763"/>
          </a:xfrm>
        </p:spPr>
        <p:txBody>
          <a:bodyPr/>
          <a:lstStyle/>
          <a:p>
            <a:pPr marL="457200" lvl="1" indent="0">
              <a:lnSpc>
                <a:spcPct val="90000"/>
              </a:lnSpc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			</a:t>
            </a:r>
            <a:r>
              <a:rPr lang="sr-Cyrl-CS" sz="2400" b="1" dirty="0" smtClean="0">
                <a:latin typeface="Arial" pitchFamily="34" charset="0"/>
                <a:cs typeface="Arial" pitchFamily="34" charset="0"/>
              </a:rPr>
              <a:t>ХИПЕРКАЛЕМИЈА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sr-Cyrl-CS" sz="2000" dirty="0" smtClean="0">
                <a:latin typeface="Arial" pitchFamily="34" charset="0"/>
                <a:cs typeface="Arial" pitchFamily="34" charset="0"/>
              </a:rPr>
              <a:t>повећање </a:t>
            </a:r>
            <a:r>
              <a:rPr lang="sr-Cyrl-CS" sz="2000" dirty="0">
                <a:latin typeface="Arial" pitchFamily="34" charset="0"/>
                <a:cs typeface="Arial" pitchFamily="34" charset="0"/>
              </a:rPr>
              <a:t>укупног садржаја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K</a:t>
            </a:r>
            <a:r>
              <a:rPr lang="sr-Cyrl-CS" sz="2000" baseline="30000" dirty="0">
                <a:latin typeface="Arial" pitchFamily="34" charset="0"/>
                <a:cs typeface="Arial" pitchFamily="34" charset="0"/>
              </a:rPr>
              <a:t>+</a:t>
            </a:r>
            <a:r>
              <a:rPr lang="sr-Cyrl-CS" sz="2000" dirty="0">
                <a:latin typeface="Arial" pitchFamily="34" charset="0"/>
                <a:cs typeface="Arial" pitchFamily="34" charset="0"/>
              </a:rPr>
              <a:t> у организму (инфузије, </a:t>
            </a:r>
            <a:r>
              <a:rPr lang="sr-Cyrl-CS" sz="2000" dirty="0" smtClean="0">
                <a:latin typeface="Arial" pitchFamily="34" charset="0"/>
                <a:cs typeface="Arial" pitchFamily="34" charset="0"/>
              </a:rPr>
              <a:t>трансфузије)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sr-Cyrl-CS" sz="2000" dirty="0" smtClean="0">
                <a:latin typeface="Arial" pitchFamily="34" charset="0"/>
                <a:cs typeface="Arial" pitchFamily="34" charset="0"/>
              </a:rPr>
              <a:t>недовољна </a:t>
            </a:r>
            <a:r>
              <a:rPr lang="sr-Cyrl-CS" sz="2000" dirty="0">
                <a:latin typeface="Arial" pitchFamily="34" charset="0"/>
                <a:cs typeface="Arial" pitchFamily="34" charset="0"/>
              </a:rPr>
              <a:t>екскреција</a:t>
            </a:r>
          </a:p>
          <a:p>
            <a:pPr lvl="3">
              <a:lnSpc>
                <a:spcPct val="90000"/>
              </a:lnSpc>
            </a:pPr>
            <a:r>
              <a:rPr lang="sr-Cyrl-CS" sz="1800" dirty="0">
                <a:latin typeface="Arial" pitchFamily="34" charset="0"/>
                <a:cs typeface="Arial" pitchFamily="34" charset="0"/>
              </a:rPr>
              <a:t>бубрези – акутна или хронична бубрежна инсуфицијенција</a:t>
            </a:r>
            <a:endParaRPr lang="sr-Latn-CS" sz="1800" dirty="0">
              <a:latin typeface="Arial" pitchFamily="34" charset="0"/>
              <a:cs typeface="Arial" pitchFamily="34" charset="0"/>
            </a:endParaRPr>
          </a:p>
          <a:p>
            <a:pPr lvl="3">
              <a:lnSpc>
                <a:spcPct val="90000"/>
              </a:lnSpc>
            </a:pPr>
            <a:r>
              <a:rPr lang="sr-Cyrl-CS" sz="1800" dirty="0">
                <a:latin typeface="Arial" pitchFamily="34" charset="0"/>
                <a:cs typeface="Arial" pitchFamily="34" charset="0"/>
              </a:rPr>
              <a:t>инсуфицијенција надбубрега – Адисонова болест, </a:t>
            </a:r>
            <a:r>
              <a:rPr lang="sr-Cyrl-CS" sz="1800" dirty="0" smtClean="0">
                <a:latin typeface="Arial" pitchFamily="34" charset="0"/>
                <a:cs typeface="Arial" pitchFamily="34" charset="0"/>
              </a:rPr>
              <a:t>адреналектомија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lvl="3">
              <a:lnSpc>
                <a:spcPct val="90000"/>
              </a:lnSpc>
            </a:pPr>
            <a:r>
              <a:rPr lang="sr-Cyrl-CS" sz="2000" dirty="0" smtClean="0">
                <a:latin typeface="Arial" pitchFamily="34" charset="0"/>
                <a:cs typeface="Arial" pitchFamily="34" charset="0"/>
              </a:rPr>
              <a:t>ацидоза</a:t>
            </a:r>
            <a:endParaRPr lang="sr-Cyrl-CS" sz="2000" dirty="0">
              <a:latin typeface="Arial" pitchFamily="34" charset="0"/>
              <a:cs typeface="Arial" pitchFamily="34" charset="0"/>
            </a:endParaRPr>
          </a:p>
          <a:p>
            <a:pPr marL="914400" lvl="2" indent="0">
              <a:lnSpc>
                <a:spcPct val="90000"/>
              </a:lnSpc>
              <a:buNone/>
            </a:pPr>
            <a:r>
              <a:rPr lang="sr-Cyrl-CS" sz="2000" dirty="0">
                <a:latin typeface="Arial" pitchFamily="34" charset="0"/>
                <a:cs typeface="Arial" pitchFamily="34" charset="0"/>
              </a:rPr>
              <a:t>грешке при узимању крви (хемолиза</a:t>
            </a:r>
            <a:r>
              <a:rPr lang="sr-Latn-CS" sz="2000" dirty="0">
                <a:latin typeface="Arial" pitchFamily="34" charset="0"/>
                <a:cs typeface="Arial" pitchFamily="34" charset="0"/>
              </a:rPr>
              <a:t>)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endParaRPr lang="sr-Latn-R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766"/>
          <a:stretch/>
        </p:blipFill>
        <p:spPr bwMode="auto">
          <a:xfrm>
            <a:off x="4049059" y="2667000"/>
            <a:ext cx="5094941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050" y="5997714"/>
            <a:ext cx="53911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1000" dirty="0"/>
              <a:t>https://www.google.com/search?client=firefox-b-d&amp;biw=1366&amp;bih=654&amp;tbm=isch&amp;sa=1&amp;ei=5OMUXdXCJZSU8gL27IqoAw&amp;q=hypermagnesemia&amp;oq=hypermag&amp;gs_l=img.3.0.0i19l10.334648.335154..337277...0.0..0.178.477.0j3......0....1..gws-wiz-img.......0j0i30.iJWWMNj7ADc#imgdii=JXRYoJt4Hyj4hM:&amp;imgrc=Ch2ez0vymOhGyM: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3352800"/>
            <a:ext cx="26289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327278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8458200" cy="5638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12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sr-Cyrl-CS" sz="2400" dirty="0">
                <a:latin typeface="Arial" pitchFamily="34" charset="0"/>
                <a:cs typeface="Arial" pitchFamily="34" charset="0"/>
              </a:rPr>
              <a:t>99%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Ca</a:t>
            </a:r>
            <a:r>
              <a:rPr lang="sr-Latn-CS" sz="2400" baseline="30000" dirty="0">
                <a:latin typeface="Arial" pitchFamily="34" charset="0"/>
                <a:cs typeface="Arial" pitchFamily="34" charset="0"/>
              </a:rPr>
              <a:t>2+</a:t>
            </a:r>
            <a:r>
              <a:rPr lang="sr-Latn-C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налази се у костим</a:t>
            </a:r>
            <a:r>
              <a:rPr lang="sr-Latn-CS" sz="2400" dirty="0">
                <a:latin typeface="Arial" pitchFamily="34" charset="0"/>
                <a:cs typeface="Arial" pitchFamily="34" charset="0"/>
              </a:rPr>
              <a:t>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12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sr-Cyrl-CS" sz="2400" dirty="0">
                <a:latin typeface="Arial" pitchFamily="34" charset="0"/>
                <a:cs typeface="Arial" pitchFamily="34" charset="0"/>
              </a:rPr>
              <a:t>Укупна концентрација у плазми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2,25 – 2,75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mmol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/L</a:t>
            </a:r>
            <a:endParaRPr lang="sr-Latn-CS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12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sr-Cyrl-CS" sz="2400" dirty="0">
                <a:latin typeface="Arial" pitchFamily="34" charset="0"/>
                <a:cs typeface="Arial" pitchFamily="34" charset="0"/>
              </a:rPr>
              <a:t>У плазми присутан у два облика:</a:t>
            </a:r>
            <a:endParaRPr lang="sr-Latn-CS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12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80000"/>
              </a:lnSpc>
            </a:pPr>
            <a:r>
              <a:rPr lang="sr-Cyrl-CS" sz="2400" b="1" dirty="0">
                <a:latin typeface="Arial" pitchFamily="34" charset="0"/>
                <a:cs typeface="Arial" pitchFamily="34" charset="0"/>
              </a:rPr>
              <a:t>НЕДИФУЗИБИЛНИ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dirty="0">
                <a:latin typeface="Arial" pitchFamily="34" charset="0"/>
                <a:cs typeface="Arial" pitchFamily="34" charset="0"/>
              </a:rPr>
              <a:t>– везан за албумине; 30 – 45 %</a:t>
            </a:r>
            <a:endParaRPr lang="sr-Latn-CS" sz="24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sr-Cyrl-CS" sz="12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80000"/>
              </a:lnSpc>
            </a:pPr>
            <a:r>
              <a:rPr lang="sr-Cyrl-CS" sz="2400" b="1" dirty="0">
                <a:latin typeface="Arial" pitchFamily="34" charset="0"/>
                <a:cs typeface="Arial" pitchFamily="34" charset="0"/>
              </a:rPr>
              <a:t>ДИФУЗУБИЛНИ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dirty="0">
                <a:latin typeface="Arial" pitchFamily="34" charset="0"/>
                <a:cs typeface="Arial" pitchFamily="34" charset="0"/>
              </a:rPr>
              <a:t>– у комплексу са анјонима; 5 – 10 %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dirty="0">
                <a:latin typeface="Arial" pitchFamily="34" charset="0"/>
                <a:cs typeface="Arial" pitchFamily="34" charset="0"/>
              </a:rPr>
              <a:t>- јонизован (активан) облик; 50 – 65 %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sr-Cyrl-CS" sz="10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sr-Cyrl-CS" sz="3600" b="1" dirty="0">
                <a:latin typeface="Arial" pitchFamily="34" charset="0"/>
                <a:cs typeface="Arial" pitchFamily="34" charset="0"/>
              </a:rPr>
              <a:t>КОНЦЕНТРАЦИЈА ЈОНИЗОВАНОГ </a:t>
            </a:r>
            <a:r>
              <a:rPr lang="en-US" sz="3600" b="1" dirty="0" err="1">
                <a:latin typeface="Arial" pitchFamily="34" charset="0"/>
                <a:cs typeface="Arial" pitchFamily="34" charset="0"/>
              </a:rPr>
              <a:t>Ca</a:t>
            </a:r>
            <a:r>
              <a:rPr lang="sr-Latn-CS" sz="2000" baseline="30000" dirty="0">
                <a:latin typeface="Arial" pitchFamily="34" charset="0"/>
                <a:cs typeface="Arial" pitchFamily="34" charset="0"/>
              </a:rPr>
              <a:t>2+</a:t>
            </a:r>
            <a:r>
              <a:rPr lang="sr-Latn-CS" sz="3600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dirty="0">
                <a:latin typeface="Arial" pitchFamily="34" charset="0"/>
                <a:cs typeface="Arial" pitchFamily="34" charset="0"/>
              </a:rPr>
              <a:t>У ПЛАЗМИ </a:t>
            </a:r>
            <a:r>
              <a:rPr lang="sr-Latn-CS" sz="3600" b="1" dirty="0">
                <a:latin typeface="Arial" pitchFamily="34" charset="0"/>
                <a:cs typeface="Arial" pitchFamily="34" charset="0"/>
              </a:rPr>
              <a:t>1,1 – 1,3 </a:t>
            </a:r>
            <a:r>
              <a:rPr lang="en-US" sz="3600" b="1" dirty="0" err="1">
                <a:latin typeface="Arial" pitchFamily="34" charset="0"/>
                <a:cs typeface="Arial" pitchFamily="34" charset="0"/>
              </a:rPr>
              <a:t>mmol</a:t>
            </a:r>
            <a:r>
              <a:rPr lang="en-US" sz="3600" b="1" dirty="0">
                <a:latin typeface="Arial" pitchFamily="34" charset="0"/>
                <a:cs typeface="Arial" pitchFamily="34" charset="0"/>
              </a:rPr>
              <a:t>/L</a:t>
            </a:r>
            <a:endParaRPr lang="sr-Latn-CS" sz="36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762000" y="2286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3600" b="1" dirty="0">
                <a:cs typeface="Arial" charset="0"/>
              </a:rPr>
              <a:t>МЕТАБОЛИЗАМ КАЛЦИЈУМА</a:t>
            </a:r>
          </a:p>
        </p:txBody>
      </p:sp>
      <p:pic>
        <p:nvPicPr>
          <p:cNvPr id="33797" name="Picture 5" descr="bon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2971800"/>
            <a:ext cx="1943100" cy="2362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925370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458200" cy="5410200"/>
          </a:xfrm>
        </p:spPr>
        <p:txBody>
          <a:bodyPr/>
          <a:lstStyle/>
          <a:p>
            <a:r>
              <a:rPr lang="sr-Cyrl-CS" sz="2800" b="1" dirty="0">
                <a:latin typeface="Arial" pitchFamily="34" charset="0"/>
                <a:cs typeface="Arial" pitchFamily="34" charset="0"/>
              </a:rPr>
              <a:t>СТРУКТУРНЕ</a:t>
            </a:r>
            <a:r>
              <a:rPr lang="sr-Cyrl-CS" sz="2800" dirty="0">
                <a:latin typeface="Arial" pitchFamily="34" charset="0"/>
                <a:cs typeface="Arial" pitchFamily="34" charset="0"/>
              </a:rPr>
              <a:t> – улази у састав чврстих ткива: кости, хрскавице, зубне глеђи, дентина и цемента </a:t>
            </a:r>
          </a:p>
          <a:p>
            <a:pPr>
              <a:buFont typeface="Wingdings" pitchFamily="2" charset="2"/>
              <a:buNone/>
            </a:pPr>
            <a:endParaRPr lang="sr-Cyrl-CS" sz="900" dirty="0">
              <a:latin typeface="Arial" pitchFamily="34" charset="0"/>
              <a:cs typeface="Arial" pitchFamily="34" charset="0"/>
            </a:endParaRPr>
          </a:p>
          <a:p>
            <a:r>
              <a:rPr lang="sr-Cyrl-CS" sz="2800" b="1" dirty="0">
                <a:latin typeface="Arial" pitchFamily="34" charset="0"/>
                <a:cs typeface="Arial" pitchFamily="34" charset="0"/>
              </a:rPr>
              <a:t>НЕУРОМУСКУЛАРНЕ</a:t>
            </a:r>
          </a:p>
          <a:p>
            <a:pPr lvl="2"/>
            <a:r>
              <a:rPr lang="sr-Cyrl-CS" sz="2000" dirty="0">
                <a:latin typeface="Arial" pitchFamily="34" charset="0"/>
                <a:cs typeface="Arial" pitchFamily="34" charset="0"/>
              </a:rPr>
              <a:t>у контроли ексцитабилности</a:t>
            </a:r>
          </a:p>
          <a:p>
            <a:pPr lvl="2"/>
            <a:r>
              <a:rPr lang="sr-Cyrl-CS" sz="2000" dirty="0">
                <a:latin typeface="Arial" pitchFamily="34" charset="0"/>
                <a:cs typeface="Arial" pitchFamily="34" charset="0"/>
              </a:rPr>
              <a:t>у ослобађању неуротрансмитера</a:t>
            </a:r>
          </a:p>
          <a:p>
            <a:pPr lvl="2"/>
            <a:r>
              <a:rPr lang="sr-Cyrl-CS" sz="2000" dirty="0">
                <a:latin typeface="Arial" pitchFamily="34" charset="0"/>
                <a:cs typeface="Arial" pitchFamily="34" charset="0"/>
              </a:rPr>
              <a:t>у иницијацији контракције мишића</a:t>
            </a:r>
          </a:p>
          <a:p>
            <a:pPr lvl="2">
              <a:buFont typeface="Wingdings" pitchFamily="2" charset="2"/>
              <a:buNone/>
            </a:pPr>
            <a:endParaRPr lang="sr-Cyrl-CS" sz="900" dirty="0">
              <a:latin typeface="Arial" pitchFamily="34" charset="0"/>
              <a:cs typeface="Arial" pitchFamily="34" charset="0"/>
            </a:endParaRPr>
          </a:p>
          <a:p>
            <a:r>
              <a:rPr lang="sr-Cyrl-CS" sz="2800" b="1" dirty="0">
                <a:latin typeface="Arial" pitchFamily="34" charset="0"/>
                <a:cs typeface="Arial" pitchFamily="34" charset="0"/>
              </a:rPr>
              <a:t>ЕНЗИМСКЕ</a:t>
            </a:r>
            <a:r>
              <a:rPr lang="sr-Cyrl-CS" sz="2800" dirty="0">
                <a:latin typeface="Arial" pitchFamily="34" charset="0"/>
                <a:cs typeface="Arial" pitchFamily="34" charset="0"/>
              </a:rPr>
              <a:t> – коензим фактора коагулације крви</a:t>
            </a:r>
          </a:p>
          <a:p>
            <a:pPr>
              <a:buFont typeface="Wingdings" pitchFamily="2" charset="2"/>
              <a:buNone/>
            </a:pPr>
            <a:endParaRPr lang="sr-Cyrl-CS" sz="1000" dirty="0">
              <a:latin typeface="Arial" pitchFamily="34" charset="0"/>
              <a:cs typeface="Arial" pitchFamily="34" charset="0"/>
            </a:endParaRPr>
          </a:p>
          <a:p>
            <a:r>
              <a:rPr lang="sr-Cyrl-CS" sz="2800" b="1" dirty="0">
                <a:latin typeface="Arial" pitchFamily="34" charset="0"/>
                <a:cs typeface="Arial" pitchFamily="34" charset="0"/>
              </a:rPr>
              <a:t>ХОРМОНСКЕ</a:t>
            </a:r>
            <a:r>
              <a:rPr lang="sr-Cyrl-CS" sz="2800" dirty="0">
                <a:latin typeface="Arial" pitchFamily="34" charset="0"/>
                <a:cs typeface="Arial" pitchFamily="34" charset="0"/>
              </a:rPr>
              <a:t> – као интрацелуларни секундарни гласник</a:t>
            </a:r>
            <a:endParaRPr lang="sr-Latn-C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762000" y="2286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3600" b="1" dirty="0">
                <a:cs typeface="Arial" charset="0"/>
              </a:rPr>
              <a:t>МЕТАБОЛИЗАМ КАЛЦИЈУМА</a:t>
            </a:r>
          </a:p>
        </p:txBody>
      </p:sp>
      <p:pic>
        <p:nvPicPr>
          <p:cNvPr id="34821" name="Picture 5" descr="bone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2590800"/>
            <a:ext cx="2733675" cy="1666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87266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родна сли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-2458"/>
            <a:ext cx="4957481" cy="45529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" y="3810000"/>
            <a:ext cx="506901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500" dirty="0">
                <a:latin typeface="Arial" pitchFamily="34" charset="0"/>
                <a:cs typeface="Arial" pitchFamily="34" charset="0"/>
                <a:hlinkClick r:id="rId3"/>
              </a:rPr>
              <a:t>https://</a:t>
            </a:r>
            <a:r>
              <a:rPr lang="sr-Latn-RS" sz="500" dirty="0" smtClean="0">
                <a:latin typeface="Arial" pitchFamily="34" charset="0"/>
                <a:cs typeface="Arial" pitchFamily="34" charset="0"/>
                <a:hlinkClick r:id="rId3"/>
              </a:rPr>
              <a:t>www.google.com/imgres?imgurl=https%3A%2F%2Fanmum-iframes.apdsecureapp.com%2Fcommon%2Fimg%2Fhappenings%2Fmacro-micro%2Fmicro.png&amp;imgrefu</a:t>
            </a:r>
            <a:endParaRPr lang="en-US" sz="500" dirty="0" smtClean="0">
              <a:latin typeface="Arial" pitchFamily="34" charset="0"/>
              <a:cs typeface="Arial" pitchFamily="34" charset="0"/>
            </a:endParaRPr>
          </a:p>
          <a:p>
            <a:r>
              <a:rPr lang="sr-Latn-RS" sz="500" dirty="0" smtClean="0">
                <a:latin typeface="Arial" pitchFamily="34" charset="0"/>
                <a:cs typeface="Arial" pitchFamily="34" charset="0"/>
              </a:rPr>
              <a:t>rl=https%3A%2F%2Fwww.anmum.com%2Fmy%2Fen%2Fhappenings%2Flatest-campaign%2Fwhat-are-macronutrients-micronutrients&amp;docid=4-5mxfMirlvZUM&amp;tbnid=X</a:t>
            </a:r>
            <a:endParaRPr lang="en-US" sz="500" dirty="0" smtClean="0">
              <a:latin typeface="Arial" pitchFamily="34" charset="0"/>
              <a:cs typeface="Arial" pitchFamily="34" charset="0"/>
            </a:endParaRPr>
          </a:p>
          <a:p>
            <a:r>
              <a:rPr lang="sr-Latn-RS" sz="500" dirty="0" smtClean="0">
                <a:latin typeface="Arial" pitchFamily="34" charset="0"/>
                <a:cs typeface="Arial" pitchFamily="34" charset="0"/>
              </a:rPr>
              <a:t>H-lnNVC0VD88M%3A&amp;vet=10ahUKEwiGtbm8u7ziAhVEt3EKHZLYAFkQMwiEASg6MDo</a:t>
            </a:r>
            <a:r>
              <a:rPr lang="sr-Latn-RS" sz="500" dirty="0">
                <a:latin typeface="Arial" pitchFamily="34" charset="0"/>
                <a:cs typeface="Arial" pitchFamily="34" charset="0"/>
              </a:rPr>
              <a:t>..</a:t>
            </a:r>
            <a:r>
              <a:rPr lang="sr-Latn-RS" sz="500" dirty="0" smtClean="0">
                <a:latin typeface="Arial" pitchFamily="34" charset="0"/>
                <a:cs typeface="Arial" pitchFamily="34" charset="0"/>
              </a:rPr>
              <a:t>i&amp;w=394&amp;h=272&amp;client=firefox-b-d&amp;bih=654&amp;biw=1366&amp;q=are%20minerals</a:t>
            </a:r>
            <a:endParaRPr lang="en-US" sz="500" dirty="0" smtClean="0">
              <a:latin typeface="Arial" pitchFamily="34" charset="0"/>
              <a:cs typeface="Arial" pitchFamily="34" charset="0"/>
            </a:endParaRPr>
          </a:p>
          <a:p>
            <a:r>
              <a:rPr lang="sr-Latn-RS" sz="500" dirty="0" smtClean="0">
                <a:latin typeface="Arial" pitchFamily="34" charset="0"/>
                <a:cs typeface="Arial" pitchFamily="34" charset="0"/>
              </a:rPr>
              <a:t>%</a:t>
            </a:r>
            <a:r>
              <a:rPr lang="sr-Latn-RS" sz="500" dirty="0">
                <a:latin typeface="Arial" pitchFamily="34" charset="0"/>
                <a:cs typeface="Arial" pitchFamily="34" charset="0"/>
              </a:rPr>
              <a:t>20micro%20or%20macronutrients&amp;ved=0ahUKEwiGtbm8u7ziAhVEt3EKHZLYAFkQMwiEASg6MDo&amp;iact=mrc&amp;uact=8#h=272&amp;imgdii=EsQY-QZbrW-gCM:&amp;</a:t>
            </a:r>
            <a:r>
              <a:rPr lang="sr-Latn-RS" sz="500" dirty="0" smtClean="0">
                <a:latin typeface="Arial" pitchFamily="34" charset="0"/>
                <a:cs typeface="Arial" pitchFamily="34" charset="0"/>
              </a:rPr>
              <a:t>vet=10a</a:t>
            </a:r>
            <a:endParaRPr lang="en-US" sz="500" dirty="0" smtClean="0">
              <a:latin typeface="Arial" pitchFamily="34" charset="0"/>
              <a:cs typeface="Arial" pitchFamily="34" charset="0"/>
            </a:endParaRPr>
          </a:p>
          <a:p>
            <a:r>
              <a:rPr lang="sr-Latn-RS" sz="500" dirty="0" smtClean="0">
                <a:latin typeface="Arial" pitchFamily="34" charset="0"/>
                <a:cs typeface="Arial" pitchFamily="34" charset="0"/>
              </a:rPr>
              <a:t>hUKEwiGtbm8u7ziAhVEt3EKHZLYAFkQMwiEASg6MDo</a:t>
            </a:r>
            <a:r>
              <a:rPr lang="sr-Latn-RS" sz="500" dirty="0">
                <a:latin typeface="Arial" pitchFamily="34" charset="0"/>
                <a:cs typeface="Arial" pitchFamily="34" charset="0"/>
              </a:rPr>
              <a:t>..i&amp;w=394</a:t>
            </a:r>
          </a:p>
        </p:txBody>
      </p:sp>
      <p:sp>
        <p:nvSpPr>
          <p:cNvPr id="5" name="AutoShape 4" descr="Резултат слика за macronutri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r-Latn-R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006" y="2819399"/>
            <a:ext cx="4374993" cy="3613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5575" y="6432754"/>
            <a:ext cx="7656263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500" dirty="0">
                <a:latin typeface="Arial" pitchFamily="34" charset="0"/>
                <a:cs typeface="Arial" pitchFamily="34" charset="0"/>
              </a:rPr>
              <a:t>https://www.google.com/search?client=firefox-b-d&amp;biw=1366&amp;bih=654&amp;tbm=isch&amp;sa=1&amp;ei=HT3sXMayKsTuxgOSsYPIBQ&amp;q=macronutrients&amp;oq=macronutrients&amp;gs_l=img.3..0i19l10.184845.184845..185665...0.0..0.145.145.0j1......0....1..gws-wiz-img.U24aa_i-WwY</a:t>
            </a:r>
          </a:p>
        </p:txBody>
      </p:sp>
    </p:spTree>
    <p:extLst>
      <p:ext uri="{BB962C8B-B14F-4D97-AF65-F5344CB8AC3E}">
        <p14:creationId xmlns="" xmlns:p14="http://schemas.microsoft.com/office/powerpoint/2010/main" val="28998038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Cyrl-CS" dirty="0">
                <a:latin typeface="Arial" pitchFamily="34" charset="0"/>
                <a:cs typeface="Arial" pitchFamily="34" charset="0"/>
              </a:rPr>
              <a:t>У регулацији концентрације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Ca</a:t>
            </a:r>
            <a:r>
              <a:rPr lang="sr-Latn-CS" baseline="30000" dirty="0">
                <a:latin typeface="Arial" pitchFamily="34" charset="0"/>
                <a:cs typeface="Arial" pitchFamily="34" charset="0"/>
              </a:rPr>
              <a:t>+2</a:t>
            </a:r>
            <a:r>
              <a:rPr lang="sr-Latn-CS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учествују </a:t>
            </a:r>
            <a:r>
              <a:rPr lang="sr-Cyrl-CS" b="1" dirty="0">
                <a:latin typeface="Arial" pitchFamily="34" charset="0"/>
                <a:cs typeface="Arial" pitchFamily="34" charset="0"/>
              </a:rPr>
              <a:t>три</a:t>
            </a:r>
            <a:r>
              <a:rPr lang="sr-Cyrl-CS" dirty="0">
                <a:latin typeface="Arial" pitchFamily="34" charset="0"/>
                <a:cs typeface="Arial" pitchFamily="34" charset="0"/>
              </a:rPr>
              <a:t> хормона:</a:t>
            </a:r>
          </a:p>
          <a:p>
            <a:pPr lvl="2"/>
            <a:r>
              <a:rPr lang="sr-Cyrl-CS" dirty="0">
                <a:latin typeface="Arial" pitchFamily="34" charset="0"/>
                <a:cs typeface="Arial" pitchFamily="34" charset="0"/>
              </a:rPr>
              <a:t>паратиреоидни хормон (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PTH</a:t>
            </a:r>
            <a:r>
              <a:rPr lang="sr-Latn-CS" dirty="0">
                <a:latin typeface="Arial" pitchFamily="34" charset="0"/>
                <a:cs typeface="Arial" pitchFamily="34" charset="0"/>
              </a:rPr>
              <a:t>)</a:t>
            </a:r>
            <a:endParaRPr lang="sr-Cyrl-CS" dirty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Cyrl-CS" dirty="0">
                <a:latin typeface="Arial" pitchFamily="34" charset="0"/>
                <a:cs typeface="Arial" pitchFamily="34" charset="0"/>
              </a:rPr>
              <a:t>калцитриол (</a:t>
            </a:r>
            <a:r>
              <a:rPr lang="sr-Cyrl-CS" b="1" dirty="0">
                <a:latin typeface="Arial" pitchFamily="34" charset="0"/>
                <a:cs typeface="Arial" pitchFamily="34" charset="0"/>
              </a:rPr>
              <a:t>1,25 – дихидрохолекациферол,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D</a:t>
            </a:r>
            <a:r>
              <a:rPr lang="sr-Latn-CS" b="1" baseline="-25000" dirty="0">
                <a:latin typeface="Arial" pitchFamily="34" charset="0"/>
                <a:cs typeface="Arial" pitchFamily="34" charset="0"/>
              </a:rPr>
              <a:t>3</a:t>
            </a:r>
            <a:r>
              <a:rPr lang="sr-Latn-CS" dirty="0">
                <a:latin typeface="Arial" pitchFamily="34" charset="0"/>
                <a:cs typeface="Arial" pitchFamily="34" charset="0"/>
              </a:rPr>
              <a:t>)</a:t>
            </a:r>
          </a:p>
          <a:p>
            <a:pPr lvl="2"/>
            <a:r>
              <a:rPr lang="sr-Cyrl-CS" dirty="0">
                <a:latin typeface="Arial" pitchFamily="34" charset="0"/>
                <a:cs typeface="Arial" pitchFamily="34" charset="0"/>
              </a:rPr>
              <a:t>калцитонин</a:t>
            </a:r>
            <a:r>
              <a:rPr lang="sr-Latn-CS" dirty="0">
                <a:latin typeface="Arial" pitchFamily="34" charset="0"/>
                <a:cs typeface="Arial" pitchFamily="34" charset="0"/>
              </a:rPr>
              <a:t> (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CT</a:t>
            </a:r>
            <a:r>
              <a:rPr lang="sr-Latn-CS" dirty="0">
                <a:latin typeface="Arial" pitchFamily="34" charset="0"/>
                <a:cs typeface="Arial" pitchFamily="34" charset="0"/>
              </a:rPr>
              <a:t>)</a:t>
            </a:r>
          </a:p>
          <a:p>
            <a:pPr lvl="2">
              <a:buFont typeface="Wingdings" pitchFamily="2" charset="2"/>
              <a:buNone/>
            </a:pPr>
            <a:endParaRPr lang="sr-Latn-CS" sz="1000" dirty="0">
              <a:latin typeface="Arial" pitchFamily="34" charset="0"/>
              <a:cs typeface="Arial" pitchFamily="34" charset="0"/>
            </a:endParaRPr>
          </a:p>
          <a:p>
            <a:pPr lvl="2">
              <a:buFont typeface="Wingdings" pitchFamily="2" charset="2"/>
              <a:buNone/>
            </a:pPr>
            <a:r>
              <a:rPr lang="en-US" b="1" dirty="0">
                <a:latin typeface="Arial" pitchFamily="34" charset="0"/>
                <a:cs typeface="Arial" pitchFamily="34" charset="0"/>
              </a:rPr>
              <a:t>PTH</a:t>
            </a:r>
            <a:r>
              <a:rPr lang="sr-Latn-C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делује на кост и бубрег да повећа плазматску концентрацију калцијума</a:t>
            </a:r>
          </a:p>
          <a:p>
            <a:pPr lvl="2">
              <a:buFont typeface="Wingdings" pitchFamily="2" charset="2"/>
              <a:buNone/>
            </a:pPr>
            <a:endParaRPr lang="sr-Cyrl-CS" sz="800" dirty="0">
              <a:latin typeface="Arial" pitchFamily="34" charset="0"/>
              <a:cs typeface="Arial" pitchFamily="34" charset="0"/>
            </a:endParaRPr>
          </a:p>
          <a:p>
            <a:pPr lvl="2">
              <a:buFont typeface="Wingdings" pitchFamily="2" charset="2"/>
              <a:buNone/>
            </a:pPr>
            <a:r>
              <a:rPr lang="en-US" b="1" dirty="0">
                <a:latin typeface="Arial" pitchFamily="34" charset="0"/>
                <a:cs typeface="Arial" pitchFamily="34" charset="0"/>
              </a:rPr>
              <a:t>CT</a:t>
            </a:r>
            <a:r>
              <a:rPr lang="sr-Cyrl-CS" dirty="0">
                <a:latin typeface="Arial" pitchFamily="34" charset="0"/>
                <a:cs typeface="Arial" pitchFamily="34" charset="0"/>
              </a:rPr>
              <a:t> делује на кост и бубрег да смањи плазматску концентрацију калцијума</a:t>
            </a:r>
          </a:p>
          <a:p>
            <a:pPr lvl="2">
              <a:buFont typeface="Wingdings" pitchFamily="2" charset="2"/>
              <a:buNone/>
            </a:pPr>
            <a:endParaRPr lang="sr-Cyrl-CS" sz="800" dirty="0">
              <a:latin typeface="Arial" pitchFamily="34" charset="0"/>
              <a:cs typeface="Arial" pitchFamily="34" charset="0"/>
            </a:endParaRPr>
          </a:p>
          <a:p>
            <a:pPr lvl="2">
              <a:buFont typeface="Wingdings" pitchFamily="2" charset="2"/>
              <a:buNone/>
            </a:pPr>
            <a:r>
              <a:rPr lang="en-US" b="1" dirty="0">
                <a:latin typeface="Arial" pitchFamily="34" charset="0"/>
                <a:cs typeface="Arial" pitchFamily="34" charset="0"/>
              </a:rPr>
              <a:t>D</a:t>
            </a:r>
            <a:r>
              <a:rPr lang="sr-Latn-CS" b="1" baseline="-25000" dirty="0">
                <a:latin typeface="Arial" pitchFamily="34" charset="0"/>
                <a:cs typeface="Arial" pitchFamily="34" charset="0"/>
              </a:rPr>
              <a:t>3</a:t>
            </a:r>
            <a:r>
              <a:rPr lang="sr-Cyrl-CS" dirty="0">
                <a:latin typeface="Arial" pitchFamily="34" charset="0"/>
                <a:cs typeface="Arial" pitchFamily="34" charset="0"/>
              </a:rPr>
              <a:t> делује на кост, танко црево и бубрег да повећа плазматску концентрацију калцијума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762000" y="2286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3600" b="1" dirty="0">
                <a:cs typeface="Arial" charset="0"/>
              </a:rPr>
              <a:t>МЕТАБОЛИЗАМ КАЛЦИЈУМА</a:t>
            </a:r>
          </a:p>
        </p:txBody>
      </p:sp>
    </p:spTree>
    <p:extLst>
      <p:ext uri="{BB962C8B-B14F-4D97-AF65-F5344CB8AC3E}">
        <p14:creationId xmlns="" xmlns:p14="http://schemas.microsoft.com/office/powerpoint/2010/main" val="34470353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4114800" cy="4876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PTH</a:t>
            </a:r>
            <a:r>
              <a:rPr lang="sr-Latn-CS" sz="2000" dirty="0">
                <a:latin typeface="Arial" pitchFamily="34" charset="0"/>
                <a:cs typeface="Arial" pitchFamily="34" charset="0"/>
              </a:rPr>
              <a:t> – </a:t>
            </a:r>
            <a:r>
              <a:rPr lang="sr-Latn-CS" sz="2000" b="1" dirty="0">
                <a:latin typeface="Arial" pitchFamily="34" charset="0"/>
                <a:cs typeface="Arial" pitchFamily="34" charset="0"/>
              </a:rPr>
              <a:t>паратиреоидни хормон</a:t>
            </a:r>
            <a:r>
              <a:rPr lang="sr-Latn-CS" sz="2000" dirty="0">
                <a:latin typeface="Arial" pitchFamily="34" charset="0"/>
                <a:cs typeface="Arial" pitchFamily="34" charset="0"/>
              </a:rPr>
              <a:t> луче парне паратиреоидне жлезде</a:t>
            </a:r>
          </a:p>
          <a:p>
            <a:pPr lvl="1">
              <a:lnSpc>
                <a:spcPct val="80000"/>
              </a:lnSpc>
            </a:pPr>
            <a:r>
              <a:rPr lang="sr-Latn-CS" sz="1800" dirty="0">
                <a:latin typeface="Arial" pitchFamily="34" charset="0"/>
                <a:cs typeface="Arial" pitchFamily="34" charset="0"/>
              </a:rPr>
              <a:t>На нивоу кости делује тако да разграђује кост а на нивоу бубрега да смањи излучивање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Ca</a:t>
            </a:r>
            <a:r>
              <a:rPr lang="sr-Latn-CS" sz="1800" baseline="30000" dirty="0">
                <a:latin typeface="Arial" pitchFamily="34" charset="0"/>
                <a:cs typeface="Arial" pitchFamily="34" charset="0"/>
              </a:rPr>
              <a:t>+2</a:t>
            </a:r>
          </a:p>
          <a:p>
            <a:pPr>
              <a:lnSpc>
                <a:spcPct val="80000"/>
              </a:lnSpc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CT</a:t>
            </a:r>
            <a:r>
              <a:rPr lang="sr-Latn-CS" sz="2000" dirty="0">
                <a:latin typeface="Arial" pitchFamily="34" charset="0"/>
                <a:cs typeface="Arial" pitchFamily="34" charset="0"/>
              </a:rPr>
              <a:t> – </a:t>
            </a:r>
            <a:r>
              <a:rPr lang="sr-Latn-CS" sz="2000" b="1" dirty="0">
                <a:latin typeface="Arial" pitchFamily="34" charset="0"/>
                <a:cs typeface="Arial" pitchFamily="34" charset="0"/>
              </a:rPr>
              <a:t>калцитонин</a:t>
            </a:r>
            <a:r>
              <a:rPr lang="sr-Latn-CS" sz="2000" dirty="0">
                <a:latin typeface="Arial" pitchFamily="34" charset="0"/>
                <a:cs typeface="Arial" pitchFamily="34" charset="0"/>
              </a:rPr>
              <a:t> луче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C </a:t>
            </a:r>
            <a:r>
              <a:rPr lang="sr-Cyrl-CS" sz="2000" dirty="0">
                <a:latin typeface="Arial" pitchFamily="34" charset="0"/>
                <a:cs typeface="Arial" pitchFamily="34" charset="0"/>
              </a:rPr>
              <a:t>(Ц)</a:t>
            </a:r>
            <a:r>
              <a:rPr lang="sr-Latn-CS" sz="2000" dirty="0">
                <a:latin typeface="Arial" pitchFamily="34" charset="0"/>
                <a:cs typeface="Arial" pitchFamily="34" charset="0"/>
              </a:rPr>
              <a:t> ћелије тироидне жлезде</a:t>
            </a:r>
          </a:p>
          <a:p>
            <a:pPr lvl="1">
              <a:lnSpc>
                <a:spcPct val="80000"/>
              </a:lnSpc>
            </a:pPr>
            <a:r>
              <a:rPr lang="sr-Latn-CS" sz="1800" dirty="0">
                <a:latin typeface="Arial" pitchFamily="34" charset="0"/>
                <a:cs typeface="Arial" pitchFamily="34" charset="0"/>
              </a:rPr>
              <a:t>На нивоу кости делује тако да повећава депоновање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Ca</a:t>
            </a:r>
            <a:r>
              <a:rPr lang="sr-Latn-CS" sz="1800" baseline="30000" dirty="0">
                <a:latin typeface="Arial" pitchFamily="34" charset="0"/>
                <a:cs typeface="Arial" pitchFamily="34" charset="0"/>
              </a:rPr>
              <a:t>+2 </a:t>
            </a:r>
            <a:r>
              <a:rPr lang="sr-Latn-CS" sz="1800" dirty="0">
                <a:latin typeface="Arial" pitchFamily="34" charset="0"/>
                <a:cs typeface="Arial" pitchFamily="34" charset="0"/>
              </a:rPr>
              <a:t>у кост а на нивоу бубрега да повећа излучивање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C</a:t>
            </a:r>
            <a:r>
              <a:rPr lang="sr-Latn-CS" sz="1800" dirty="0">
                <a:latin typeface="Arial" pitchFamily="34" charset="0"/>
                <a:cs typeface="Arial" pitchFamily="34" charset="0"/>
              </a:rPr>
              <a:t>а</a:t>
            </a:r>
            <a:r>
              <a:rPr lang="sr-Latn-CS" sz="1800" baseline="30000" dirty="0">
                <a:latin typeface="Arial" pitchFamily="34" charset="0"/>
                <a:cs typeface="Arial" pitchFamily="34" charset="0"/>
              </a:rPr>
              <a:t>+2</a:t>
            </a:r>
            <a:endParaRPr lang="sr-Latn-CS" sz="18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D</a:t>
            </a:r>
            <a:r>
              <a:rPr lang="sr-Latn-CS" sz="2000" b="1" baseline="-25000" dirty="0">
                <a:latin typeface="Arial" pitchFamily="34" charset="0"/>
                <a:cs typeface="Arial" pitchFamily="34" charset="0"/>
              </a:rPr>
              <a:t>3</a:t>
            </a:r>
            <a:r>
              <a:rPr lang="sr-Latn-CS" sz="2000" dirty="0">
                <a:latin typeface="Arial" pitchFamily="34" charset="0"/>
                <a:cs typeface="Arial" pitchFamily="34" charset="0"/>
              </a:rPr>
              <a:t> – </a:t>
            </a:r>
            <a:r>
              <a:rPr lang="sr-Latn-CS" sz="2000" b="1" dirty="0">
                <a:latin typeface="Arial" pitchFamily="34" charset="0"/>
                <a:cs typeface="Arial" pitchFamily="34" charset="0"/>
              </a:rPr>
              <a:t>калцитриол</a:t>
            </a:r>
            <a:r>
              <a:rPr lang="sr-Latn-CS" sz="2000" dirty="0">
                <a:latin typeface="Arial" pitchFamily="34" charset="0"/>
                <a:cs typeface="Arial" pitchFamily="34" charset="0"/>
              </a:rPr>
              <a:t> може да се добије из хране или да се синтетише из холестерола</a:t>
            </a:r>
          </a:p>
          <a:p>
            <a:pPr lvl="1">
              <a:lnSpc>
                <a:spcPct val="80000"/>
              </a:lnSpc>
            </a:pPr>
            <a:r>
              <a:rPr lang="sr-Latn-CS" sz="1800" dirty="0">
                <a:latin typeface="Arial" pitchFamily="34" charset="0"/>
                <a:cs typeface="Arial" pitchFamily="34" charset="0"/>
              </a:rPr>
              <a:t>Реакције се дешавају у кожи, јетри, бубрезима и цревима</a:t>
            </a: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762000" y="2286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3600" b="1" dirty="0">
                <a:cs typeface="Arial" charset="0"/>
              </a:rPr>
              <a:t>МЕТАБОЛИЗАМ КАЛЦИЈУМА</a:t>
            </a:r>
          </a:p>
        </p:txBody>
      </p:sp>
      <p:pic>
        <p:nvPicPr>
          <p:cNvPr id="46085" name="Picture 5" descr="reg C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74611" y="1295400"/>
            <a:ext cx="4969389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196633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14600"/>
            <a:ext cx="6019800" cy="4343400"/>
          </a:xfrm>
        </p:spPr>
        <p:txBody>
          <a:bodyPr/>
          <a:lstStyle/>
          <a:p>
            <a:r>
              <a:rPr lang="sr-Latn-CS" sz="2200" dirty="0">
                <a:latin typeface="Arial" pitchFamily="34" charset="0"/>
                <a:cs typeface="Arial" pitchFamily="34" charset="0"/>
              </a:rPr>
              <a:t>Холекалциферол настаје у ткиву коже дејством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UV</a:t>
            </a:r>
            <a:r>
              <a:rPr lang="sr-Latn-CS" sz="2200" dirty="0">
                <a:latin typeface="Arial" pitchFamily="34" charset="0"/>
                <a:cs typeface="Arial" pitchFamily="34" charset="0"/>
              </a:rPr>
              <a:t>-зрака на 7-дехидрохолестерол (животиње) или ергостерол (биљке)</a:t>
            </a:r>
          </a:p>
          <a:p>
            <a:pPr lvl="1"/>
            <a:r>
              <a:rPr lang="sr-Latn-CS" sz="1800" dirty="0">
                <a:latin typeface="Arial" pitchFamily="34" charset="0"/>
                <a:cs typeface="Arial" pitchFamily="34" charset="0"/>
              </a:rPr>
              <a:t>При озрачивању раскида се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C</a:t>
            </a:r>
            <a:r>
              <a:rPr lang="sr-Latn-CS" sz="1800" dirty="0">
                <a:latin typeface="Arial" pitchFamily="34" charset="0"/>
                <a:cs typeface="Arial" pitchFamily="34" charset="0"/>
              </a:rPr>
              <a:t>9-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C</a:t>
            </a:r>
            <a:r>
              <a:rPr lang="sr-Latn-CS" sz="1800" dirty="0">
                <a:latin typeface="Arial" pitchFamily="34" charset="0"/>
                <a:cs typeface="Arial" pitchFamily="34" charset="0"/>
              </a:rPr>
              <a:t>10 веза и отвара се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B</a:t>
            </a:r>
            <a:r>
              <a:rPr lang="sr-Latn-CS" sz="1800" dirty="0">
                <a:latin typeface="Arial" pitchFamily="34" charset="0"/>
                <a:cs typeface="Arial" pitchFamily="34" charset="0"/>
              </a:rPr>
              <a:t> прстен</a:t>
            </a:r>
          </a:p>
          <a:p>
            <a:pPr lvl="1"/>
            <a:r>
              <a:rPr lang="en-US" sz="1800" dirty="0">
                <a:latin typeface="Arial" pitchFamily="34" charset="0"/>
                <a:cs typeface="Arial" pitchFamily="34" charset="0"/>
              </a:rPr>
              <a:t>I</a:t>
            </a:r>
            <a:r>
              <a:rPr lang="sr-Latn-CS" sz="1800" dirty="0">
                <a:latin typeface="Arial" pitchFamily="34" charset="0"/>
                <a:cs typeface="Arial" pitchFamily="34" charset="0"/>
              </a:rPr>
              <a:t> хидроксилација на 25. позицији у јетри</a:t>
            </a:r>
          </a:p>
          <a:p>
            <a:pPr lvl="1"/>
            <a:r>
              <a:rPr lang="en-US" sz="1800" dirty="0">
                <a:latin typeface="Arial" pitchFamily="34" charset="0"/>
                <a:cs typeface="Arial" pitchFamily="34" charset="0"/>
              </a:rPr>
              <a:t>II</a:t>
            </a:r>
            <a:r>
              <a:rPr lang="sr-Latn-CS" sz="1800" dirty="0">
                <a:latin typeface="Arial" pitchFamily="34" charset="0"/>
                <a:cs typeface="Arial" pitchFamily="34" charset="0"/>
              </a:rPr>
              <a:t> хидроксилација на 1. позицији у бубрезима</a:t>
            </a:r>
          </a:p>
          <a:p>
            <a:r>
              <a:rPr lang="sr-Latn-CS" sz="2200" dirty="0">
                <a:latin typeface="Arial" pitchFamily="34" charset="0"/>
                <a:cs typeface="Arial" pitchFamily="34" charset="0"/>
              </a:rPr>
              <a:t>1,25-дихидро</a:t>
            </a:r>
            <a:r>
              <a:rPr lang="sr-Cyrl-CS" sz="2200" dirty="0">
                <a:latin typeface="Arial" pitchFamily="34" charset="0"/>
                <a:cs typeface="Arial" pitchFamily="34" charset="0"/>
              </a:rPr>
              <a:t>-</a:t>
            </a:r>
            <a:r>
              <a:rPr lang="sr-Latn-CS" sz="2200" dirty="0">
                <a:latin typeface="Arial" pitchFamily="34" charset="0"/>
                <a:cs typeface="Arial" pitchFamily="34" charset="0"/>
              </a:rPr>
              <a:t>холекалциферол, калцитриол</a:t>
            </a:r>
            <a:r>
              <a:rPr lang="sr-Cyrl-CS" sz="2200" dirty="0">
                <a:latin typeface="Arial" pitchFamily="34" charset="0"/>
                <a:cs typeface="Arial" pitchFamily="34" charset="0"/>
              </a:rPr>
              <a:t>,</a:t>
            </a:r>
            <a:r>
              <a:rPr lang="sr-Latn-CS" sz="2200" dirty="0">
                <a:latin typeface="Arial" pitchFamily="34" charset="0"/>
                <a:cs typeface="Arial" pitchFamily="34" charset="0"/>
              </a:rPr>
              <a:t> делује као стероидни хормон и има улогу у одржавању хомеостазе калцијума и фосфора</a:t>
            </a:r>
            <a:endParaRPr lang="en-US" sz="2200" baseline="30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90600"/>
            <a:ext cx="6324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0" y="2286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3200" b="1" dirty="0">
                <a:cs typeface="Arial" charset="0"/>
              </a:rPr>
              <a:t>МЕТАБОЛИЗАМ КАЛЦИЈУМА</a:t>
            </a:r>
            <a:r>
              <a:rPr lang="sr-Cyrl-CS" sz="3200" b="1" dirty="0">
                <a:cs typeface="Arial" charset="0"/>
              </a:rPr>
              <a:t> – витамин Д</a:t>
            </a:r>
            <a:endParaRPr lang="en-GB" sz="3200" b="1" dirty="0">
              <a:cs typeface="Arial" charset="0"/>
            </a:endParaRPr>
          </a:p>
        </p:txBody>
      </p:sp>
      <p:pic>
        <p:nvPicPr>
          <p:cNvPr id="4711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15075" y="990600"/>
            <a:ext cx="282892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4974359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458200" cy="5486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Cyrl-CS" sz="2800" b="1" dirty="0">
                <a:latin typeface="Arial" pitchFamily="34" charset="0"/>
                <a:cs typeface="Arial" pitchFamily="34" charset="0"/>
              </a:rPr>
              <a:t>ХИПЕРКАЛЦЕМИЈА</a:t>
            </a:r>
          </a:p>
          <a:p>
            <a:pPr lvl="1"/>
            <a:r>
              <a:rPr lang="sr-Cyrl-CS" sz="2400" b="1" dirty="0">
                <a:latin typeface="Arial" pitchFamily="34" charset="0"/>
                <a:cs typeface="Arial" pitchFamily="34" charset="0"/>
              </a:rPr>
              <a:t>поремећај на нивоу танког црева</a:t>
            </a:r>
          </a:p>
          <a:p>
            <a:pPr lvl="2"/>
            <a:r>
              <a:rPr lang="sr-Cyrl-CS" sz="2000" dirty="0">
                <a:latin typeface="Arial" pitchFamily="34" charset="0"/>
                <a:cs typeface="Arial" pitchFamily="34" charset="0"/>
              </a:rPr>
              <a:t>интоксикација витамином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D</a:t>
            </a:r>
            <a:r>
              <a:rPr lang="sr-Latn-CS" sz="2000" baseline="-25000" dirty="0">
                <a:latin typeface="Arial" pitchFamily="34" charset="0"/>
                <a:cs typeface="Arial" pitchFamily="34" charset="0"/>
              </a:rPr>
              <a:t>3</a:t>
            </a:r>
            <a:endParaRPr lang="sr-Latn-CS" sz="2000" dirty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Cyrl-CS" sz="2000" dirty="0">
                <a:latin typeface="Arial" pitchFamily="34" charset="0"/>
                <a:cs typeface="Arial" pitchFamily="34" charset="0"/>
              </a:rPr>
              <a:t>туберкулоза, саркоидоза, акромегалија</a:t>
            </a:r>
          </a:p>
          <a:p>
            <a:pPr lvl="2">
              <a:buFont typeface="Wingdings" pitchFamily="2" charset="2"/>
              <a:buNone/>
            </a:pPr>
            <a:endParaRPr lang="sr-Cyrl-CS" sz="7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sr-Cyrl-CS" sz="2400" b="1" dirty="0">
                <a:latin typeface="Arial" pitchFamily="34" charset="0"/>
                <a:cs typeface="Arial" pitchFamily="34" charset="0"/>
              </a:rPr>
              <a:t>повећана ресорпција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Ca</a:t>
            </a:r>
            <a:r>
              <a:rPr lang="sr-Latn-CS" sz="2400" b="1" baseline="30000" dirty="0">
                <a:latin typeface="Arial" pitchFamily="34" charset="0"/>
                <a:cs typeface="Arial" pitchFamily="34" charset="0"/>
              </a:rPr>
              <a:t>+2</a:t>
            </a:r>
            <a:r>
              <a:rPr lang="sr-Latn-C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400" b="1" dirty="0">
                <a:latin typeface="Arial" pitchFamily="34" charset="0"/>
                <a:cs typeface="Arial" pitchFamily="34" charset="0"/>
              </a:rPr>
              <a:t>из костију</a:t>
            </a:r>
          </a:p>
          <a:p>
            <a:pPr lvl="2"/>
            <a:r>
              <a:rPr lang="sr-Cyrl-CS" sz="2000" dirty="0">
                <a:latin typeface="Arial" pitchFamily="34" charset="0"/>
                <a:cs typeface="Arial" pitchFamily="34" charset="0"/>
              </a:rPr>
              <a:t>хиперпаратиреоидизам </a:t>
            </a:r>
          </a:p>
          <a:p>
            <a:pPr lvl="2"/>
            <a:r>
              <a:rPr lang="sr-Cyrl-CS" sz="2000" dirty="0">
                <a:latin typeface="Arial" pitchFamily="34" charset="0"/>
                <a:cs typeface="Arial" pitchFamily="34" charset="0"/>
              </a:rPr>
              <a:t>малигни тумори</a:t>
            </a:r>
          </a:p>
          <a:p>
            <a:pPr lvl="2"/>
            <a:r>
              <a:rPr lang="sr-Cyrl-CS" sz="2000" dirty="0">
                <a:latin typeface="Arial" pitchFamily="34" charset="0"/>
                <a:cs typeface="Arial" pitchFamily="34" charset="0"/>
              </a:rPr>
              <a:t>имобилизација, тиреотоксикоза, хронична бубрежна инсуфицијенција</a:t>
            </a:r>
          </a:p>
          <a:p>
            <a:pPr lvl="2">
              <a:buFont typeface="Wingdings" pitchFamily="2" charset="2"/>
              <a:buNone/>
            </a:pPr>
            <a:endParaRPr lang="sr-Cyrl-CS" sz="7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sr-Cyrl-CS" sz="2400" b="1" dirty="0">
                <a:latin typeface="Arial" pitchFamily="34" charset="0"/>
                <a:cs typeface="Arial" pitchFamily="34" charset="0"/>
              </a:rPr>
              <a:t>повећана реапсорпција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Ca</a:t>
            </a:r>
            <a:r>
              <a:rPr lang="sr-Latn-CS" sz="2400" b="1" baseline="30000" dirty="0">
                <a:latin typeface="Arial" pitchFamily="34" charset="0"/>
                <a:cs typeface="Arial" pitchFamily="34" charset="0"/>
              </a:rPr>
              <a:t>+2</a:t>
            </a:r>
            <a:r>
              <a:rPr lang="sr-Cyrl-CS" sz="2400" b="1" dirty="0">
                <a:latin typeface="Arial" pitchFamily="34" charset="0"/>
                <a:cs typeface="Arial" pitchFamily="34" charset="0"/>
              </a:rPr>
              <a:t> на нивоу бубрега</a:t>
            </a:r>
          </a:p>
          <a:p>
            <a:pPr lvl="2"/>
            <a:r>
              <a:rPr lang="sr-Cyrl-CS" sz="2000" dirty="0">
                <a:latin typeface="Arial" pitchFamily="34" charset="0"/>
                <a:cs typeface="Arial" pitchFamily="34" charset="0"/>
              </a:rPr>
              <a:t>тиазидни диуретици</a:t>
            </a:r>
          </a:p>
          <a:p>
            <a:pPr lvl="2"/>
            <a:r>
              <a:rPr lang="sr-Cyrl-CS" sz="2000" dirty="0">
                <a:latin typeface="Arial" pitchFamily="34" charset="0"/>
                <a:cs typeface="Arial" pitchFamily="34" charset="0"/>
              </a:rPr>
              <a:t>Адисонова болест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762000" y="2286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3600" b="1" dirty="0">
                <a:cs typeface="Arial" charset="0"/>
              </a:rPr>
              <a:t>МЕТАБОЛИЗАМ КАЛЦИЈУМА</a:t>
            </a:r>
          </a:p>
        </p:txBody>
      </p:sp>
    </p:spTree>
    <p:extLst>
      <p:ext uri="{BB962C8B-B14F-4D97-AF65-F5344CB8AC3E}">
        <p14:creationId xmlns="" xmlns:p14="http://schemas.microsoft.com/office/powerpoint/2010/main" val="23709248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965" b="7661"/>
          <a:stretch/>
        </p:blipFill>
        <p:spPr bwMode="auto">
          <a:xfrm>
            <a:off x="0" y="0"/>
            <a:ext cx="91440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8100" y="5943600"/>
            <a:ext cx="91059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1000" dirty="0"/>
              <a:t>https://www.google.com/search?client=firefox-b-d&amp;biw=1366&amp;bih=654&amp;tbm=isch&amp;sa=1&amp;ei=l-sUXYLULsmggQbB5YrIBA&amp;q=hypercalcemia+mnemonic&amp;oq=hypercalcemia+mne&amp;gs_l=img.3.0.0i19j0i5i30i19l2j0i8i30i19.5116.7032..9362...0.0..0.218.702.0j3j1......0....1..gws-wiz-img.......0i30i19.efwD2uweZfI#imgrc=EEm-6AYoDJelHM:</a:t>
            </a:r>
          </a:p>
        </p:txBody>
      </p:sp>
    </p:spTree>
    <p:extLst>
      <p:ext uri="{BB962C8B-B14F-4D97-AF65-F5344CB8AC3E}">
        <p14:creationId xmlns="" xmlns:p14="http://schemas.microsoft.com/office/powerpoint/2010/main" val="987041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Симптоми и знаци хиперкалцемије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466" y="1600200"/>
            <a:ext cx="3530334" cy="5105400"/>
          </a:xfrm>
        </p:spPr>
        <p:txBody>
          <a:bodyPr>
            <a:normAutofit lnSpcReduction="10000"/>
          </a:bodyPr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Бол у костима</a:t>
            </a: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Аритмије</a:t>
            </a: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Срчани застој</a:t>
            </a: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Бубрежни калкулуси</a:t>
            </a: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Мишићна слабост</a:t>
            </a: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Повећано излучивање урина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7143" t="6444" r="24000" b="8667"/>
          <a:stretch/>
        </p:blipFill>
        <p:spPr bwMode="auto">
          <a:xfrm>
            <a:off x="39895" y="914400"/>
            <a:ext cx="5116571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397799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38600" y="1295400"/>
            <a:ext cx="5105400" cy="5562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b="1" dirty="0" smtClean="0">
                <a:latin typeface="Arial" pitchFamily="34" charset="0"/>
                <a:cs typeface="Arial" pitchFamily="34" charset="0"/>
              </a:rPr>
              <a:t>        ХИПОКАЛЦЕМИЈА</a:t>
            </a:r>
            <a:endParaRPr lang="sr-Cyrl-CS" sz="28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8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sr-Cyrl-CS" sz="2400" b="1" dirty="0">
                <a:latin typeface="Arial" pitchFamily="34" charset="0"/>
                <a:cs typeface="Arial" pitchFamily="34" charset="0"/>
              </a:rPr>
              <a:t>смањен унос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Ca</a:t>
            </a:r>
            <a:r>
              <a:rPr lang="sr-Latn-CS" sz="2400" b="1" baseline="30000" dirty="0">
                <a:latin typeface="Arial" pitchFamily="34" charset="0"/>
                <a:cs typeface="Arial" pitchFamily="34" charset="0"/>
              </a:rPr>
              <a:t>+2</a:t>
            </a:r>
            <a:r>
              <a:rPr lang="sr-Latn-CS" sz="2400" dirty="0">
                <a:latin typeface="Arial" pitchFamily="34" charset="0"/>
                <a:cs typeface="Arial" pitchFamily="34" charset="0"/>
              </a:rPr>
              <a:t> </a:t>
            </a:r>
            <a:endParaRPr lang="sr-Cyrl-CS" sz="2400" dirty="0">
              <a:latin typeface="Arial" pitchFamily="34" charset="0"/>
              <a:cs typeface="Arial" pitchFamily="34" charset="0"/>
            </a:endParaRPr>
          </a:p>
          <a:p>
            <a:pPr lvl="2">
              <a:lnSpc>
                <a:spcPct val="90000"/>
              </a:lnSpc>
            </a:pPr>
            <a:r>
              <a:rPr lang="sr-Cyrl-CS" sz="2000" dirty="0">
                <a:latin typeface="Arial" pitchFamily="34" charset="0"/>
                <a:cs typeface="Arial" pitchFamily="34" charset="0"/>
              </a:rPr>
              <a:t>неадекватна исхрана, малапсорпција</a:t>
            </a:r>
          </a:p>
          <a:p>
            <a:pPr lvl="2">
              <a:lnSpc>
                <a:spcPct val="90000"/>
              </a:lnSpc>
            </a:pPr>
            <a:r>
              <a:rPr lang="sr-Cyrl-CS" sz="2000" dirty="0">
                <a:latin typeface="Arial" pitchFamily="34" charset="0"/>
                <a:cs typeface="Arial" pitchFamily="34" charset="0"/>
              </a:rPr>
              <a:t>дефицит витамина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D</a:t>
            </a:r>
            <a:r>
              <a:rPr lang="sr-Latn-CS" sz="2000" baseline="-25000" dirty="0">
                <a:latin typeface="Arial" pitchFamily="34" charset="0"/>
                <a:cs typeface="Arial" pitchFamily="34" charset="0"/>
              </a:rPr>
              <a:t>3</a:t>
            </a:r>
            <a:endParaRPr lang="sr-Cyrl-CS" sz="2000" dirty="0">
              <a:latin typeface="Arial" pitchFamily="34" charset="0"/>
              <a:cs typeface="Arial" pitchFamily="34" charset="0"/>
            </a:endParaRP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endParaRPr lang="sr-Latn-CS" sz="8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sr-Cyrl-CS" sz="2400" b="1" dirty="0">
                <a:latin typeface="Arial" pitchFamily="34" charset="0"/>
                <a:cs typeface="Arial" pitchFamily="34" charset="0"/>
              </a:rPr>
              <a:t>смањено ослобађање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Ca</a:t>
            </a:r>
            <a:r>
              <a:rPr lang="sr-Latn-CS" sz="2400" b="1" baseline="30000" dirty="0">
                <a:latin typeface="Arial" pitchFamily="34" charset="0"/>
                <a:cs typeface="Arial" pitchFamily="34" charset="0"/>
              </a:rPr>
              <a:t>+2</a:t>
            </a:r>
            <a:r>
              <a:rPr lang="sr-Cyrl-CS" sz="2400" b="1" dirty="0">
                <a:latin typeface="Arial" pitchFamily="34" charset="0"/>
                <a:cs typeface="Arial" pitchFamily="34" charset="0"/>
              </a:rPr>
              <a:t> из костију</a:t>
            </a:r>
          </a:p>
          <a:p>
            <a:pPr lvl="2">
              <a:lnSpc>
                <a:spcPct val="90000"/>
              </a:lnSpc>
            </a:pPr>
            <a:r>
              <a:rPr lang="sr-Cyrl-CS" sz="2000" dirty="0">
                <a:latin typeface="Arial" pitchFamily="34" charset="0"/>
                <a:cs typeface="Arial" pitchFamily="34" charset="0"/>
              </a:rPr>
              <a:t>недостатак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PTH</a:t>
            </a:r>
            <a:endParaRPr lang="sr-Cyrl-CS" sz="2000" dirty="0">
              <a:latin typeface="Arial" pitchFamily="34" charset="0"/>
              <a:cs typeface="Arial" pitchFamily="34" charset="0"/>
            </a:endParaRP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endParaRPr lang="sr-Cyrl-CS" sz="8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sr-Cyrl-CS" sz="2400" b="1" dirty="0">
                <a:latin typeface="Arial" pitchFamily="34" charset="0"/>
                <a:cs typeface="Arial" pitchFamily="34" charset="0"/>
              </a:rPr>
              <a:t>ванскелетно одлагање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Ca</a:t>
            </a:r>
            <a:r>
              <a:rPr lang="sr-Latn-CS" sz="2400" b="1" baseline="30000" dirty="0">
                <a:latin typeface="Arial" pitchFamily="34" charset="0"/>
                <a:cs typeface="Arial" pitchFamily="34" charset="0"/>
              </a:rPr>
              <a:t>+2</a:t>
            </a:r>
          </a:p>
          <a:p>
            <a:pPr lvl="2">
              <a:lnSpc>
                <a:spcPct val="90000"/>
              </a:lnSpc>
            </a:pPr>
            <a:r>
              <a:rPr lang="sr-Cyrl-CS" sz="2000" dirty="0">
                <a:latin typeface="Arial" pitchFamily="34" charset="0"/>
                <a:cs typeface="Arial" pitchFamily="34" charset="0"/>
              </a:rPr>
              <a:t>акутни панкреатитис</a:t>
            </a:r>
          </a:p>
          <a:p>
            <a:pPr lvl="2">
              <a:lnSpc>
                <a:spcPct val="90000"/>
              </a:lnSpc>
            </a:pPr>
            <a:r>
              <a:rPr lang="sr-Cyrl-CS" sz="2000" dirty="0">
                <a:latin typeface="Arial" pitchFamily="34" charset="0"/>
                <a:cs typeface="Arial" pitchFamily="34" charset="0"/>
              </a:rPr>
              <a:t>хиперфосфатемија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endParaRPr lang="sr-Cyrl-CS" sz="8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sr-Cyrl-CS" sz="2400" b="1" dirty="0">
                <a:latin typeface="Arial" pitchFamily="34" charset="0"/>
                <a:cs typeface="Arial" pitchFamily="34" charset="0"/>
              </a:rPr>
              <a:t>смањена концентрација албумина плазме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sr-Cyrl-CS" sz="8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sr-Cyrl-CS" sz="2400" dirty="0">
                <a:latin typeface="Arial" pitchFamily="34" charset="0"/>
                <a:cs typeface="Arial" pitchFamily="34" charset="0"/>
              </a:rPr>
              <a:t>неонатална хипокалцемија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sr-Cyrl-CS" sz="8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sr-Cyrl-CS" sz="2400" dirty="0">
                <a:latin typeface="Arial" pitchFamily="34" charset="0"/>
                <a:cs typeface="Arial" pitchFamily="34" charset="0"/>
              </a:rPr>
              <a:t>артефицијална хипокалцемија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762000" y="2286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3600" b="1" dirty="0">
                <a:cs typeface="Arial" charset="0"/>
              </a:rPr>
              <a:t>МЕТАБОЛИЗАМ КАЛЦИЈУМА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1143000"/>
            <a:ext cx="470535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8100" y="6477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Latn-RS" sz="600" dirty="0"/>
              <a:t>https://www.google.com/search?client=firefox-b-d&amp;biw=1366&amp;bih=654&amp;tbm=isch&amp;sa=1&amp;ei=l-sUXYLULsmggQbB5YrIBA&amp;q=hypercalcemia+mnemonic&amp;oq=hypercalcemia+mne&amp;gs_l=img.3.0.0i19j0i5i30i19l2j0i8i30i19.5116.7032..9362...0.0..0.218.702.0j3j1......0....1..gws-wiz-img.......0i30i19.efwD2uweZfI#imgdii=Kxc_EGPp1eOjDM:&amp;imgrc=uGmcLHwgN5Ru8M:</a:t>
            </a:r>
          </a:p>
        </p:txBody>
      </p:sp>
    </p:spTree>
    <p:extLst>
      <p:ext uri="{BB962C8B-B14F-4D97-AF65-F5344CB8AC3E}">
        <p14:creationId xmlns="" xmlns:p14="http://schemas.microsoft.com/office/powerpoint/2010/main" val="40332776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0"/>
            <a:ext cx="8458200" cy="1143000"/>
          </a:xfrm>
        </p:spPr>
        <p:txBody>
          <a:bodyPr/>
          <a:lstStyle/>
          <a:p>
            <a:r>
              <a:rPr lang="en-GB" sz="3600" dirty="0">
                <a:latin typeface="Arial" pitchFamily="34" charset="0"/>
                <a:cs typeface="Arial" pitchFamily="34" charset="0"/>
              </a:rPr>
              <a:t>МЕТАБОЛИЗАМ МАГНЕЗИЈУМА</a:t>
            </a:r>
            <a:r>
              <a:rPr lang="en-GB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458200" cy="22098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endParaRPr lang="en-GB" sz="16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GB" sz="2000" b="1" dirty="0">
                <a:latin typeface="Arial" pitchFamily="34" charset="0"/>
                <a:cs typeface="Arial" pitchFamily="34" charset="0"/>
              </a:rPr>
              <a:t>55% </a:t>
            </a:r>
            <a:r>
              <a:rPr lang="sr-Cyrl-RS" sz="2000" b="1" dirty="0" smtClean="0">
                <a:latin typeface="Arial" pitchFamily="34" charset="0"/>
                <a:cs typeface="Arial" pitchFamily="34" charset="0"/>
              </a:rPr>
              <a:t>магнезијума </a:t>
            </a:r>
            <a:r>
              <a:rPr lang="en-GB" sz="2000" b="1" dirty="0" err="1" smtClean="0">
                <a:latin typeface="Arial" pitchFamily="34" charset="0"/>
                <a:cs typeface="Arial" pitchFamily="34" charset="0"/>
              </a:rPr>
              <a:t>депоновано</a:t>
            </a:r>
            <a:r>
              <a:rPr lang="sr-Cyrl-RS" sz="2000" b="1" dirty="0" smtClean="0">
                <a:latin typeface="Arial" pitchFamily="34" charset="0"/>
                <a:cs typeface="Arial" pitchFamily="34" charset="0"/>
              </a:rPr>
              <a:t> је </a:t>
            </a: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у </a:t>
            </a:r>
            <a:r>
              <a:rPr lang="en-GB" sz="2000" b="1" dirty="0" err="1" smtClean="0">
                <a:latin typeface="Arial" pitchFamily="34" charset="0"/>
                <a:cs typeface="Arial" pitchFamily="34" charset="0"/>
              </a:rPr>
              <a:t>костима</a:t>
            </a:r>
            <a:endParaRPr lang="sr-Cyrl-RS" sz="2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преостали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cs typeface="Arial" pitchFamily="34" charset="0"/>
              </a:rPr>
              <a:t>део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cs typeface="Arial" pitchFamily="34" charset="0"/>
              </a:rPr>
              <a:t>је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cs typeface="Arial" pitchFamily="34" charset="0"/>
              </a:rPr>
              <a:t>равномерно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cs typeface="Arial" pitchFamily="34" charset="0"/>
              </a:rPr>
              <a:t>распоређен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cs typeface="Arial" pitchFamily="34" charset="0"/>
              </a:rPr>
              <a:t>између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cs typeface="Arial" pitchFamily="34" charset="0"/>
              </a:rPr>
              <a:t>мишића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 (27%) и </a:t>
            </a:r>
            <a:r>
              <a:rPr lang="en-GB" sz="2000" dirty="0" err="1">
                <a:latin typeface="Arial" pitchFamily="34" charset="0"/>
                <a:cs typeface="Arial" pitchFamily="34" charset="0"/>
              </a:rPr>
              <a:t>других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cs typeface="Arial" pitchFamily="34" charset="0"/>
              </a:rPr>
              <a:t>ткива</a:t>
            </a:r>
            <a:endParaRPr lang="sr-Latn-CS" sz="2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12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de-DE" sz="2000" dirty="0">
                <a:latin typeface="Arial" pitchFamily="34" charset="0"/>
                <a:cs typeface="Arial" pitchFamily="34" charset="0"/>
              </a:rPr>
              <a:t>Основна улога Mg</a:t>
            </a:r>
            <a:r>
              <a:rPr lang="de-DE" sz="2000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sr-Latn-CS" sz="2000" baseline="30000" dirty="0">
                <a:latin typeface="Arial" pitchFamily="34" charset="0"/>
                <a:cs typeface="Arial" pitchFamily="34" charset="0"/>
              </a:rPr>
              <a:t>+</a:t>
            </a:r>
            <a:r>
              <a:rPr lang="de-DE" sz="2000" dirty="0">
                <a:latin typeface="Arial" pitchFamily="34" charset="0"/>
                <a:cs typeface="Arial" pitchFamily="34" charset="0"/>
              </a:rPr>
              <a:t> је у </a:t>
            </a:r>
            <a:r>
              <a:rPr lang="de-DE" sz="2000" b="1" dirty="0">
                <a:latin typeface="Arial" pitchFamily="34" charset="0"/>
                <a:cs typeface="Arial" pitchFamily="34" charset="0"/>
              </a:rPr>
              <a:t>активацији многих ензима</a:t>
            </a:r>
            <a:endParaRPr lang="sr-Latn-CS" sz="20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1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У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хормонској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регулацији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метаболизма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Mg</a:t>
            </a:r>
            <a:r>
              <a:rPr lang="de-DE" sz="2000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sr-Latn-CS" sz="2000" baseline="30000" dirty="0">
                <a:latin typeface="Arial" pitchFamily="34" charset="0"/>
                <a:cs typeface="Arial" pitchFamily="34" charset="0"/>
              </a:rPr>
              <a:t>+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кључна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улога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припада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АЛДОСТЕРОНУ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220" name="Picture 4" descr="Mg sourc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200400"/>
            <a:ext cx="3571875" cy="1276350"/>
          </a:xfrm>
          <a:prstGeom prst="rect">
            <a:avLst/>
          </a:prstGeom>
          <a:noFill/>
        </p:spPr>
      </p:pic>
      <p:pic>
        <p:nvPicPr>
          <p:cNvPr id="9221" name="Picture 5" descr="Insomnia-is-one-Heart-Attack-Symptom-magnesi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3206750"/>
            <a:ext cx="5334000" cy="3651250"/>
          </a:xfrm>
          <a:prstGeom prst="rect">
            <a:avLst/>
          </a:prstGeom>
          <a:noFill/>
        </p:spPr>
      </p:pic>
      <p:pic>
        <p:nvPicPr>
          <p:cNvPr id="9223" name="Picture 7" descr="def of M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514850"/>
            <a:ext cx="2971800" cy="2266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1736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sr-Cyrl-RS" dirty="0" smtClean="0"/>
              <a:t>Хипо и хипермагнезиемије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5715000"/>
          </a:xfrm>
        </p:spPr>
        <p:txBody>
          <a:bodyPr>
            <a:normAutofit fontScale="62500" lnSpcReduction="20000"/>
          </a:bodyPr>
          <a:lstStyle/>
          <a:p>
            <a:r>
              <a:rPr lang="sr-Cyrl-CS" b="1" dirty="0">
                <a:latin typeface="Arial" pitchFamily="34" charset="0"/>
                <a:cs typeface="Arial" pitchFamily="34" charset="0"/>
              </a:rPr>
              <a:t>Хипомагнезиемија</a:t>
            </a:r>
            <a:r>
              <a:rPr lang="sr-Cyrl-CS" dirty="0">
                <a:latin typeface="Arial" pitchFamily="34" charset="0"/>
                <a:cs typeface="Arial" pitchFamily="34" charset="0"/>
              </a:rPr>
              <a:t> – дефицит и смањена концентрација магнезијума у организму директно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су</a:t>
            </a:r>
            <a:r>
              <a:rPr lang="sr-Cyrl-CS" dirty="0">
                <a:latin typeface="Arial" pitchFamily="34" charset="0"/>
                <a:cs typeface="Arial" pitchFamily="34" charset="0"/>
              </a:rPr>
              <a:t> повезани са настанком дијабетес мелитуса типа 2. Постоји директна корелација између концентрације магнезијума, инсулина и активности гликолитичких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ензима</a:t>
            </a:r>
          </a:p>
          <a:p>
            <a:r>
              <a:rPr lang="sr-Cyrl-CS" dirty="0" smtClean="0">
                <a:latin typeface="Arial" pitchFamily="34" charset="0"/>
                <a:cs typeface="Arial" pitchFamily="34" charset="0"/>
              </a:rPr>
              <a:t>Нормалне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концентрације магнезијума одговорне су за адекватне активности регулаторних ензима гликолизе – хексокиназе и фосфофруктокиназе 1. Гастроинтестинални поремећаји, као што је Кронова болест могу ограничити способност апсорпције 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магнезијума</a:t>
            </a:r>
          </a:p>
          <a:p>
            <a:r>
              <a:rPr lang="sr-Cyrl-CS" dirty="0" smtClean="0">
                <a:latin typeface="Arial" pitchFamily="34" charset="0"/>
                <a:cs typeface="Arial" pitchFamily="34" charset="0"/>
              </a:rPr>
              <a:t>Такође</a:t>
            </a:r>
            <a:r>
              <a:rPr lang="sr-Cyrl-CS" dirty="0">
                <a:latin typeface="Arial" pitchFamily="34" charset="0"/>
                <a:cs typeface="Arial" pitchFamily="34" charset="0"/>
              </a:rPr>
              <a:t>, неки лекови могу довести до дефицита магнезијума –извесни диуретици (Lasix), антибиотици (Genta</a:t>
            </a:r>
            <a:r>
              <a:rPr lang="sr-Latn-CS" dirty="0">
                <a:latin typeface="Arial" pitchFamily="34" charset="0"/>
                <a:cs typeface="Arial" pitchFamily="34" charset="0"/>
              </a:rPr>
              <a:t>m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icin)</a:t>
            </a:r>
          </a:p>
          <a:p>
            <a:r>
              <a:rPr lang="sr-Cyrl-CS" dirty="0" smtClean="0">
                <a:latin typeface="Arial" pitchFamily="34" charset="0"/>
                <a:cs typeface="Arial" pitchFamily="34" charset="0"/>
              </a:rPr>
              <a:t>Показатељи </a:t>
            </a:r>
            <a:r>
              <a:rPr lang="sr-Cyrl-CS" b="1" dirty="0">
                <a:latin typeface="Arial" pitchFamily="34" charset="0"/>
                <a:cs typeface="Arial" pitchFamily="34" charset="0"/>
              </a:rPr>
              <a:t>недостатка магнезијума</a:t>
            </a:r>
            <a:r>
              <a:rPr lang="sr-Cyrl-CS" dirty="0">
                <a:latin typeface="Arial" pitchFamily="34" charset="0"/>
                <a:cs typeface="Arial" pitchFamily="34" charset="0"/>
              </a:rPr>
              <a:t> могу бити: вртоглавице, опадање косе, ломљење ноктију, крварење и ломљење зуба, проблеми са срцем, клонулост,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главобоље</a:t>
            </a:r>
          </a:p>
          <a:p>
            <a:r>
              <a:rPr lang="sr-Cyrl-CS" dirty="0" smtClean="0">
                <a:latin typeface="Arial" pitchFamily="34" charset="0"/>
                <a:cs typeface="Arial" pitchFamily="34" charset="0"/>
              </a:rPr>
              <a:t>Код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пацијената са дијабетес мелитусом тип 2 забележена је ниска концентрација магнезијума. Кључна улога у  хормонској регулацији метаболизма магнезијума припада </a:t>
            </a:r>
            <a:r>
              <a:rPr lang="sr-Cyrl-CS" cap="all" dirty="0" smtClean="0">
                <a:latin typeface="Arial" pitchFamily="34" charset="0"/>
                <a:cs typeface="Arial" pitchFamily="34" charset="0"/>
              </a:rPr>
              <a:t>алдостерону</a:t>
            </a:r>
            <a:endParaRPr lang="sr-Latn-RS" dirty="0">
              <a:latin typeface="Arial" pitchFamily="34" charset="0"/>
              <a:cs typeface="Arial" pitchFamily="34" charset="0"/>
            </a:endParaRPr>
          </a:p>
          <a:p>
            <a:r>
              <a:rPr lang="sr-Cyrl-RS" b="1" cap="all" dirty="0">
                <a:latin typeface="Arial" pitchFamily="34" charset="0"/>
                <a:cs typeface="Arial" pitchFamily="34" charset="0"/>
              </a:rPr>
              <a:t>Х</a:t>
            </a:r>
            <a:r>
              <a:rPr lang="sr-Cyrl-RS" b="1" dirty="0">
                <a:latin typeface="Arial" pitchFamily="34" charset="0"/>
                <a:cs typeface="Arial" pitchFamily="34" charset="0"/>
              </a:rPr>
              <a:t>ипермагнезиемија</a:t>
            </a:r>
            <a:r>
              <a:rPr lang="sr-Cyrl-RS" dirty="0">
                <a:latin typeface="Arial" pitchFamily="34" charset="0"/>
                <a:cs typeface="Arial" pitchFamily="34" charset="0"/>
              </a:rPr>
              <a:t> – присутна је код отказивања бубрега, дијабетичне коме, код прекомерне употребе антацида. Симптоми су присутни у виду мишићне слабости, наузеје и депресије.</a:t>
            </a:r>
            <a:endParaRPr lang="sr-Latn-RS" dirty="0">
              <a:latin typeface="Arial" pitchFamily="34" charset="0"/>
              <a:cs typeface="Arial" pitchFamily="34" charset="0"/>
            </a:endParaRP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21235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67850" cy="7316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70266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>
            <a:normAutofit/>
          </a:bodyPr>
          <a:lstStyle/>
          <a:p>
            <a:r>
              <a:rPr lang="sr-Cyrl-C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Минерали </a:t>
            </a:r>
            <a:r>
              <a:rPr lang="sr-Cyrl-C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припадају </a:t>
            </a:r>
            <a:r>
              <a:rPr lang="sr-Cyrl-C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неорганским </a:t>
            </a:r>
            <a:r>
              <a:rPr lang="sr-Cyrl-C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супстанцама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Готово сви су везани за органске супстанце сем Na</a:t>
            </a:r>
            <a:r>
              <a:rPr lang="sr-Cyrl-CS" baseline="30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sr-Cyrl-C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који је везан за 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</a:t>
            </a:r>
            <a:r>
              <a:rPr lang="sr-Cyrl-CS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</a:t>
            </a:r>
            <a:endParaRPr lang="en-US" baseline="30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sr-Cyrl-C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Есенцијални елементи се могу поделити на </a:t>
            </a:r>
            <a:r>
              <a:rPr lang="sr-Cyrl-CS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макроелементе (дневне потребе›100 mg) </a:t>
            </a:r>
            <a:r>
              <a:rPr lang="sr-Cyrl-C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sr-Cyrl-CS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микроелементе (дневне потребе‹100 mg)</a:t>
            </a:r>
            <a:endParaRPr lang="sr-Latn-R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78425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38200" y="3810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latin typeface="Arial" pitchFamily="34" charset="0"/>
                <a:cs typeface="Arial" pitchFamily="34" charset="0"/>
              </a:rPr>
              <a:t>МЕТАБОЛИЗАМ ХЛОРА</a:t>
            </a:r>
            <a:r>
              <a:rPr lang="en-GB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458200" cy="3352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err="1">
                <a:latin typeface="Arial" pitchFamily="34" charset="0"/>
                <a:cs typeface="Arial" pitchFamily="34" charset="0"/>
              </a:rPr>
              <a:t>Хлор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(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Cl</a:t>
            </a:r>
            <a:r>
              <a:rPr lang="sr-Latn-CS" sz="2000" baseline="30000" dirty="0">
                <a:latin typeface="Arial" pitchFamily="34" charset="0"/>
                <a:cs typeface="Arial" pitchFamily="34" charset="0"/>
              </a:rPr>
              <a:t>-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)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је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главни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 А</a:t>
            </a:r>
            <a:r>
              <a:rPr lang="sr-Cyrl-CS" sz="2000" b="1" dirty="0">
                <a:latin typeface="Arial" pitchFamily="34" charset="0"/>
                <a:cs typeface="Arial" pitchFamily="34" charset="0"/>
              </a:rPr>
              <a:t>НЈ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ОН 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екстраћелијске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течности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9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err="1">
                <a:latin typeface="Arial" pitchFamily="34" charset="0"/>
                <a:cs typeface="Arial" pitchFamily="34" charset="0"/>
              </a:rPr>
              <a:t>Улоге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Cl</a:t>
            </a:r>
            <a:r>
              <a:rPr lang="en-US" sz="2000" baseline="30000" dirty="0">
                <a:latin typeface="Arial" pitchFamily="34" charset="0"/>
                <a:cs typeface="Arial" pitchFamily="34" charset="0"/>
              </a:rPr>
              <a:t>-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су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следеће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:</a:t>
            </a: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9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000" dirty="0" err="1">
                <a:latin typeface="Arial" pitchFamily="34" charset="0"/>
                <a:cs typeface="Arial" pitchFamily="34" charset="0"/>
              </a:rPr>
              <a:t>као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главни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а</a:t>
            </a:r>
            <a:r>
              <a:rPr lang="sr-Cyrl-CS" sz="2000" dirty="0">
                <a:latin typeface="Arial" pitchFamily="34" charset="0"/>
                <a:cs typeface="Arial" pitchFamily="34" charset="0"/>
              </a:rPr>
              <a:t>нј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он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екстраћелијке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течности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доприноси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одржавању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осмотског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притиска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у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овом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простору</a:t>
            </a:r>
            <a:endParaRPr lang="sr-Latn-CS" sz="2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9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000" dirty="0" err="1">
                <a:latin typeface="Arial" pitchFamily="34" charset="0"/>
                <a:cs typeface="Arial" pitchFamily="34" charset="0"/>
              </a:rPr>
              <a:t>учествује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у 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синтези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HCl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желудачног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сока</a:t>
            </a:r>
            <a:endParaRPr lang="sr-Cyrl-CS" sz="20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8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de-DE" sz="2000" b="1" dirty="0">
                <a:latin typeface="Arial" pitchFamily="34" charset="0"/>
                <a:cs typeface="Arial" pitchFamily="34" charset="0"/>
              </a:rPr>
              <a:t>активатор је неких ензима</a:t>
            </a:r>
            <a:r>
              <a:rPr lang="de-DE" sz="2000" dirty="0">
                <a:latin typeface="Arial" pitchFamily="34" charset="0"/>
                <a:cs typeface="Arial" pitchFamily="34" charset="0"/>
              </a:rPr>
              <a:t> (саливарна амилаза)</a:t>
            </a:r>
            <a:endParaRPr lang="sr-Latn-CS" sz="2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9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dirty="0">
                <a:latin typeface="Arial" pitchFamily="34" charset="0"/>
                <a:cs typeface="Arial" pitchFamily="34" charset="0"/>
              </a:rPr>
              <a:t>    </a:t>
            </a:r>
            <a:r>
              <a:rPr lang="de-DE" sz="2000" dirty="0">
                <a:latin typeface="Arial" pitchFamily="34" charset="0"/>
                <a:cs typeface="Arial" pitchFamily="34" charset="0"/>
              </a:rPr>
              <a:t>Метаболизам Cl</a:t>
            </a:r>
            <a:r>
              <a:rPr lang="de-DE" sz="2000" baseline="30000" dirty="0">
                <a:latin typeface="Arial" pitchFamily="34" charset="0"/>
                <a:cs typeface="Arial" pitchFamily="34" charset="0"/>
              </a:rPr>
              <a:t>-</a:t>
            </a:r>
            <a:r>
              <a:rPr lang="de-DE" sz="2000" dirty="0">
                <a:latin typeface="Arial" pitchFamily="34" charset="0"/>
                <a:cs typeface="Arial" pitchFamily="34" charset="0"/>
              </a:rPr>
              <a:t>, као и метаболизам Na</a:t>
            </a:r>
            <a:r>
              <a:rPr lang="de-DE" sz="2000" baseline="30000" dirty="0">
                <a:latin typeface="Arial" pitchFamily="34" charset="0"/>
                <a:cs typeface="Arial" pitchFamily="34" charset="0"/>
              </a:rPr>
              <a:t>+</a:t>
            </a:r>
            <a:r>
              <a:rPr lang="de-DE" sz="2000" dirty="0">
                <a:latin typeface="Arial" pitchFamily="34" charset="0"/>
                <a:cs typeface="Arial" pitchFamily="34" charset="0"/>
              </a:rPr>
              <a:t>, регулисан је од стране хормона </a:t>
            </a:r>
            <a:r>
              <a:rPr lang="de-DE" sz="2000" b="1" dirty="0">
                <a:latin typeface="Arial" pitchFamily="34" charset="0"/>
                <a:cs typeface="Arial" pitchFamily="34" charset="0"/>
              </a:rPr>
              <a:t>АЛДОСТЕРОНА</a:t>
            </a:r>
            <a:r>
              <a:rPr lang="de-DE" sz="2000" dirty="0">
                <a:latin typeface="Arial" pitchFamily="34" charset="0"/>
                <a:cs typeface="Arial" pitchFamily="34" charset="0"/>
              </a:rPr>
              <a:t> </a:t>
            </a: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4" name="Picture 4" descr="nac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4479925"/>
            <a:ext cx="2514600" cy="2263775"/>
          </a:xfrm>
          <a:prstGeom prst="rect">
            <a:avLst/>
          </a:prstGeom>
          <a:noFill/>
        </p:spPr>
      </p:pic>
      <p:pic>
        <p:nvPicPr>
          <p:cNvPr id="10245" name="Picture 5" descr="nacl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4495800"/>
            <a:ext cx="2362200" cy="2230438"/>
          </a:xfrm>
          <a:prstGeom prst="rect">
            <a:avLst/>
          </a:prstGeom>
          <a:noFill/>
        </p:spPr>
      </p:pic>
      <p:pic>
        <p:nvPicPr>
          <p:cNvPr id="10246" name="Picture 6" descr="hcl secreti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4500563"/>
            <a:ext cx="3886200" cy="22812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7977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458200" cy="3352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sz="2400" dirty="0">
                <a:latin typeface="Arial" pitchFamily="34" charset="0"/>
                <a:cs typeface="Arial" pitchFamily="34" charset="0"/>
              </a:rPr>
              <a:t>хлориди се 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уносе у организам путем соли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NaCl</a:t>
            </a:r>
            <a:r>
              <a:rPr lang="sr-Latn-C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и</a:t>
            </a:r>
            <a:r>
              <a:rPr lang="sr-Latn-C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KCl</a:t>
            </a:r>
            <a:endParaRPr lang="sr-Cyrl-CS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1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sr-Cyrl-CS" sz="2400" dirty="0">
                <a:latin typeface="Arial" pitchFamily="34" charset="0"/>
                <a:cs typeface="Arial" pitchFamily="34" charset="0"/>
              </a:rPr>
              <a:t>у саставу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NaCl</a:t>
            </a:r>
            <a:r>
              <a:rPr lang="sr-Cyrl-CS" sz="2400" dirty="0">
                <a:latin typeface="Arial" pitchFamily="34" charset="0"/>
                <a:cs typeface="Arial" pitchFamily="34" charset="0"/>
              </a:rPr>
              <a:t> излучују се различитим секретима и екскретима</a:t>
            </a:r>
            <a:endParaRPr lang="en-US" sz="1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sr-Cyrl-CS" sz="2800" dirty="0">
                <a:latin typeface="Arial" pitchFamily="34" charset="0"/>
                <a:cs typeface="Arial" pitchFamily="34" charset="0"/>
              </a:rPr>
              <a:t>главни путеви излучивања су преко бубрега и путем зноја</a:t>
            </a:r>
          </a:p>
          <a:p>
            <a:pPr>
              <a:lnSpc>
                <a:spcPct val="90000"/>
              </a:lnSpc>
              <a:spcBef>
                <a:spcPct val="10000"/>
              </a:spcBef>
              <a:buFont typeface="Wingdings" pitchFamily="2" charset="2"/>
              <a:buNone/>
            </a:pPr>
            <a:endParaRPr lang="sr-Cyrl-CS" sz="9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sr-Cyrl-CS" sz="2800" dirty="0">
                <a:latin typeface="Arial" pitchFamily="34" charset="0"/>
                <a:cs typeface="Arial" pitchFamily="34" charset="0"/>
              </a:rPr>
              <a:t>могући патолошки губитак: дигестивни тракт и зној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838200" y="3810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3600" b="1" dirty="0">
                <a:cs typeface="Arial" charset="0"/>
              </a:rPr>
              <a:t>МЕТАБОЛИЗАМ ХЛОРА</a:t>
            </a:r>
            <a:endParaRPr lang="en-GB" sz="3600" b="1" dirty="0">
              <a:cs typeface="Arial" charset="0"/>
            </a:endParaRPr>
          </a:p>
        </p:txBody>
      </p:sp>
      <p:pic>
        <p:nvPicPr>
          <p:cNvPr id="38917" name="Picture 5" descr="kidne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87900"/>
            <a:ext cx="2819400" cy="2070100"/>
          </a:xfrm>
          <a:prstGeom prst="rect">
            <a:avLst/>
          </a:prstGeom>
          <a:noFill/>
        </p:spPr>
      </p:pic>
      <p:pic>
        <p:nvPicPr>
          <p:cNvPr id="38918" name="Picture 6" descr="gi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4756150"/>
            <a:ext cx="2362200" cy="2101850"/>
          </a:xfrm>
          <a:prstGeom prst="rect">
            <a:avLst/>
          </a:prstGeom>
          <a:noFill/>
        </p:spPr>
      </p:pic>
      <p:pic>
        <p:nvPicPr>
          <p:cNvPr id="38919" name="Picture 7" descr="sweat gland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27650" y="4800600"/>
            <a:ext cx="1987550" cy="2057400"/>
          </a:xfrm>
          <a:prstGeom prst="rect">
            <a:avLst/>
          </a:prstGeom>
          <a:noFill/>
        </p:spPr>
      </p:pic>
      <p:pic>
        <p:nvPicPr>
          <p:cNvPr id="38920" name="Picture 8" descr="swea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86600" y="4114800"/>
            <a:ext cx="2057400" cy="13763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717833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458200" cy="5181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800" dirty="0">
                <a:latin typeface="Arial" pitchFamily="34" charset="0"/>
                <a:cs typeface="Arial" pitchFamily="34" charset="0"/>
              </a:rPr>
              <a:t>Хлорид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и</a:t>
            </a:r>
            <a:r>
              <a:rPr lang="sr-Cyrl-C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sr-Latn-CS" sz="2800" dirty="0">
                <a:latin typeface="Arial" pitchFamily="34" charset="0"/>
                <a:cs typeface="Arial" pitchFamily="34" charset="0"/>
              </a:rPr>
              <a:t>су</a:t>
            </a:r>
            <a:r>
              <a:rPr lang="sr-Cyrl-CS" sz="2800" dirty="0">
                <a:latin typeface="Arial" pitchFamily="34" charset="0"/>
                <a:cs typeface="Arial" pitchFamily="34" charset="0"/>
              </a:rPr>
              <a:t> главни екстрацелуларни анјон</a:t>
            </a:r>
            <a:r>
              <a:rPr lang="sr-Latn-CS" sz="2800" dirty="0">
                <a:latin typeface="Arial" pitchFamily="34" charset="0"/>
                <a:cs typeface="Arial" pitchFamily="34" charset="0"/>
              </a:rPr>
              <a:t>и</a:t>
            </a:r>
            <a:r>
              <a:rPr lang="sr-Cyrl-CS" sz="2800" dirty="0">
                <a:latin typeface="Arial" pitchFamily="34" charset="0"/>
                <a:cs typeface="Arial" pitchFamily="34" charset="0"/>
              </a:rPr>
              <a:t> и има</a:t>
            </a:r>
            <a:r>
              <a:rPr lang="sr-Latn-CS" sz="2800" dirty="0">
                <a:latin typeface="Arial" pitchFamily="34" charset="0"/>
                <a:cs typeface="Arial" pitchFamily="34" charset="0"/>
              </a:rPr>
              <a:t>ју</a:t>
            </a:r>
            <a:r>
              <a:rPr lang="sr-Cyrl-CS" sz="2800" dirty="0">
                <a:latin typeface="Arial" pitchFamily="34" charset="0"/>
                <a:cs typeface="Arial" pitchFamily="34" charset="0"/>
              </a:rPr>
              <a:t> највећу заступљеност у крви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1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sr-Cyrl-CS" sz="2800" dirty="0">
                <a:latin typeface="Arial" pitchFamily="34" charset="0"/>
                <a:cs typeface="Arial" pitchFamily="34" charset="0"/>
              </a:rPr>
              <a:t>Има</a:t>
            </a:r>
            <a:r>
              <a:rPr lang="sr-Latn-CS" sz="2800" dirty="0">
                <a:latin typeface="Arial" pitchFamily="34" charset="0"/>
                <a:cs typeface="Arial" pitchFamily="34" charset="0"/>
              </a:rPr>
              <a:t>ју</a:t>
            </a:r>
            <a:r>
              <a:rPr lang="sr-Cyrl-CS" sz="2800" dirty="0">
                <a:latin typeface="Arial" pitchFamily="34" charset="0"/>
                <a:cs typeface="Arial" pitchFamily="34" charset="0"/>
              </a:rPr>
              <a:t> значајну улогу у одржавању: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Cyrl-CS" sz="2800" dirty="0">
                <a:latin typeface="Arial" pitchFamily="34" charset="0"/>
                <a:cs typeface="Arial" pitchFamily="34" charset="0"/>
              </a:rPr>
              <a:t>	  - 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pH</a:t>
            </a:r>
            <a:r>
              <a:rPr lang="sr-Cyrl-CS" sz="2800" dirty="0">
                <a:latin typeface="Arial" pitchFamily="34" charset="0"/>
                <a:cs typeface="Arial" pitchFamily="34" charset="0"/>
              </a:rPr>
              <a:t> крви и размени гасова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sr-Cyrl-CS" dirty="0">
                <a:latin typeface="Arial" pitchFamily="34" charset="0"/>
                <a:cs typeface="Arial" pitchFamily="34" charset="0"/>
              </a:rPr>
              <a:t> -  дистрибуције воде у организму</a:t>
            </a:r>
            <a:endParaRPr lang="sr-Latn-CS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sr-Latn-CS" dirty="0">
                <a:latin typeface="Arial" pitchFamily="34" charset="0"/>
                <a:cs typeface="Arial" pitchFamily="34" charset="0"/>
              </a:rPr>
              <a:t> - 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осмотског притиска  и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Cyrl-CS" sz="2800" dirty="0">
                <a:latin typeface="Arial" pitchFamily="34" charset="0"/>
                <a:cs typeface="Arial" pitchFamily="34" charset="0"/>
              </a:rPr>
              <a:t>     -  анјон – катјонске тј. електрохемијске	равнотеже</a:t>
            </a:r>
            <a:r>
              <a:rPr lang="sr-Latn-C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800" dirty="0">
                <a:latin typeface="Arial" pitchFamily="34" charset="0"/>
                <a:cs typeface="Arial" pitchFamily="34" charset="0"/>
              </a:rPr>
              <a:t>у екстрацелуларном простору</a:t>
            </a:r>
            <a:endParaRPr lang="sr-Cyrl-CS" sz="2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1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Cyrl-CS" sz="2000" dirty="0">
                <a:latin typeface="Arial" pitchFamily="34" charset="0"/>
                <a:cs typeface="Arial" pitchFamily="34" charset="0"/>
              </a:rPr>
              <a:t>     </a:t>
            </a:r>
            <a:r>
              <a:rPr lang="sr-Cyrl-CS" b="1" dirty="0">
                <a:latin typeface="Arial" pitchFamily="34" charset="0"/>
                <a:cs typeface="Arial" pitchFamily="34" charset="0"/>
              </a:rPr>
              <a:t>НОРМАЛНА КОНЦЕНТРАЦИЈА ХЛОРИДА У КРВИ ЈЕ  99 – 113 </a:t>
            </a:r>
            <a:r>
              <a:rPr lang="sr-Latn-CS" b="1" dirty="0">
                <a:latin typeface="Arial" pitchFamily="34" charset="0"/>
                <a:cs typeface="Arial" pitchFamily="34" charset="0"/>
              </a:rPr>
              <a:t>mmol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/l</a:t>
            </a: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838200" y="3810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3600" b="1" dirty="0">
                <a:cs typeface="Arial" charset="0"/>
              </a:rPr>
              <a:t>МЕТАБОЛИЗАМ ХЛОРА</a:t>
            </a:r>
            <a:endParaRPr lang="en-GB" sz="3600" b="1" dirty="0"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32307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991600" cy="5562600"/>
          </a:xfrm>
        </p:spPr>
        <p:txBody>
          <a:bodyPr/>
          <a:lstStyle/>
          <a:p>
            <a:r>
              <a:rPr lang="sr-Cyrl-RS" sz="2800" dirty="0" smtClean="0">
                <a:latin typeface="Arial" pitchFamily="34" charset="0"/>
                <a:cs typeface="Arial" pitchFamily="34" charset="0"/>
              </a:rPr>
              <a:t>Хипо и хиперхлоремија</a:t>
            </a:r>
            <a:endParaRPr lang="sr-Latn-C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838200" y="3810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3600" b="1" dirty="0">
                <a:cs typeface="Arial" charset="0"/>
              </a:rPr>
              <a:t>МЕТАБОЛИЗАМ ХЛОРА</a:t>
            </a:r>
            <a:endParaRPr lang="en-GB" sz="3600" b="1" dirty="0">
              <a:cs typeface="Arial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6" y="1600200"/>
            <a:ext cx="4545724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807" y="1571171"/>
            <a:ext cx="4614993" cy="1934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-18143" y="3490962"/>
            <a:ext cx="9144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900" dirty="0"/>
              <a:t>https://</a:t>
            </a:r>
            <a:r>
              <a:rPr lang="sr-Latn-RS" sz="900" dirty="0" smtClean="0"/>
              <a:t>www.google.com/search?client=firefox-b&amp;biw=1366&amp;bih=654&amp;tbm=isch&amp;sa=1&amp;ei=zeIUXbiOMpaQ8gL3YI&amp;q=hypochloremia&amp;oq=hypochlore&amp;gs_l=img.3.0.0i19l5j0i10i19j0i19l4.30578.34840</a:t>
            </a:r>
            <a:r>
              <a:rPr lang="sr-Latn-RS" sz="900" dirty="0"/>
              <a:t>..36939...0.0..0.205.1587.0j9j1......0....1..gws-wiz-img.......0j0i67j0i30.t3y5FyaarCY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13" y="3963077"/>
            <a:ext cx="2891987" cy="2879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629" y="3998792"/>
            <a:ext cx="3817189" cy="2859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868818" y="4191000"/>
            <a:ext cx="21989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900" dirty="0"/>
              <a:t>https://www.google.com/search?client=firefox-b-d&amp;biw=1366&amp;bih=654&amp;tbm=isch&amp;sa=1&amp;ei=xOMUXaP0JoafgQan56aACQ&amp;q=hyperchloremia+symptoms&amp;oq=hyperchloremia+sym&amp;gs_l=img.3.0.0i19.28741.29127..30493...0.0..0.185.457.0j3......0....1..gws-wiz-img.F21KWbeB0KE</a:t>
            </a:r>
          </a:p>
        </p:txBody>
      </p:sp>
    </p:spTree>
    <p:extLst>
      <p:ext uri="{BB962C8B-B14F-4D97-AF65-F5344CB8AC3E}">
        <p14:creationId xmlns="" xmlns:p14="http://schemas.microsoft.com/office/powerpoint/2010/main" val="2402193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66800" y="228600"/>
            <a:ext cx="7772400" cy="1143000"/>
          </a:xfrm>
        </p:spPr>
        <p:txBody>
          <a:bodyPr/>
          <a:lstStyle/>
          <a:p>
            <a:r>
              <a:rPr lang="sr-Latn-CS" sz="4000" dirty="0">
                <a:latin typeface="Arial" pitchFamily="34" charset="0"/>
                <a:cs typeface="Arial" pitchFamily="34" charset="0"/>
              </a:rPr>
              <a:t>ХЛОРИДИ У УРИНУ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305800" cy="4876800"/>
          </a:xfrm>
        </p:spPr>
        <p:txBody>
          <a:bodyPr/>
          <a:lstStyle/>
          <a:p>
            <a:r>
              <a:rPr lang="sr-Cyrl-CS" sz="2800" dirty="0">
                <a:latin typeface="Arial" pitchFamily="34" charset="0"/>
                <a:cs typeface="Arial" pitchFamily="34" charset="0"/>
              </a:rPr>
              <a:t>Јони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Cl</a:t>
            </a:r>
            <a:r>
              <a:rPr lang="sr-Latn-CS" sz="2800" baseline="30000" dirty="0">
                <a:latin typeface="Arial" pitchFamily="34" charset="0"/>
                <a:cs typeface="Arial" pitchFamily="34" charset="0"/>
              </a:rPr>
              <a:t>-</a:t>
            </a:r>
            <a:r>
              <a:rPr lang="sr-Cyrl-CS" sz="2800" dirty="0">
                <a:latin typeface="Arial" pitchFamily="34" charset="0"/>
                <a:cs typeface="Arial" pitchFamily="34" charset="0"/>
              </a:rPr>
              <a:t> се у мокраћу излучују кад пређу праг (концентрација у крви већа од 18 </a:t>
            </a:r>
            <a:r>
              <a:rPr lang="sr-Latn-CS" sz="2800" dirty="0">
                <a:latin typeface="Arial" pitchFamily="34" charset="0"/>
                <a:cs typeface="Arial" pitchFamily="34" charset="0"/>
              </a:rPr>
              <a:t>mmol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/l</a:t>
            </a:r>
            <a:r>
              <a:rPr lang="sr-Cyrl-CS" sz="2800" dirty="0"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buFont typeface="Wingdings" pitchFamily="2" charset="2"/>
              <a:buNone/>
            </a:pPr>
            <a:endParaRPr lang="sr-Cyrl-CS" sz="1800" dirty="0">
              <a:latin typeface="Arial" pitchFamily="34" charset="0"/>
              <a:cs typeface="Arial" pitchFamily="34" charset="0"/>
            </a:endParaRPr>
          </a:p>
          <a:p>
            <a:r>
              <a:rPr lang="sr-Cyrl-CS" sz="2800" dirty="0">
                <a:latin typeface="Arial" pitchFamily="34" charset="0"/>
                <a:cs typeface="Arial" pitchFamily="34" charset="0"/>
              </a:rPr>
              <a:t>концентрација</a:t>
            </a:r>
            <a:r>
              <a:rPr lang="sr-Latn-C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Cl</a:t>
            </a:r>
            <a:r>
              <a:rPr lang="sr-Latn-CS" sz="2800" baseline="30000" dirty="0">
                <a:latin typeface="Arial" pitchFamily="34" charset="0"/>
                <a:cs typeface="Arial" pitchFamily="34" charset="0"/>
              </a:rPr>
              <a:t>-</a:t>
            </a:r>
            <a:r>
              <a:rPr lang="sr-Cyrl-CS" sz="2800" baseline="300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800" dirty="0">
                <a:latin typeface="Arial" pitchFamily="34" charset="0"/>
                <a:cs typeface="Arial" pitchFamily="34" charset="0"/>
              </a:rPr>
              <a:t>пасивно прати промене концентрације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Na</a:t>
            </a:r>
            <a:r>
              <a:rPr lang="sr-Latn-CS" sz="2800" baseline="30000" dirty="0">
                <a:latin typeface="Arial" pitchFamily="34" charset="0"/>
                <a:cs typeface="Arial" pitchFamily="34" charset="0"/>
              </a:rPr>
              <a:t>+</a:t>
            </a:r>
            <a:r>
              <a:rPr lang="sr-Latn-C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800" dirty="0">
                <a:latin typeface="Arial" pitchFamily="34" charset="0"/>
                <a:cs typeface="Arial" pitchFamily="34" charset="0"/>
              </a:rPr>
              <a:t>и директно подлеже регулационом механизму преко </a:t>
            </a:r>
            <a:r>
              <a:rPr lang="sr-Cyrl-CS" sz="2800" b="1" dirty="0">
                <a:latin typeface="Arial" pitchFamily="34" charset="0"/>
                <a:cs typeface="Arial" pitchFamily="34" charset="0"/>
              </a:rPr>
              <a:t>АЛДОСТЕРОНА</a:t>
            </a:r>
          </a:p>
          <a:p>
            <a:pPr>
              <a:buFont typeface="Wingdings" pitchFamily="2" charset="2"/>
              <a:buNone/>
            </a:pPr>
            <a:endParaRPr lang="sr-Cyrl-CS" sz="1800" b="1" dirty="0">
              <a:latin typeface="Arial" pitchFamily="34" charset="0"/>
              <a:cs typeface="Arial" pitchFamily="34" charset="0"/>
            </a:endParaRPr>
          </a:p>
          <a:p>
            <a:r>
              <a:rPr lang="sr-Cyrl-CS" sz="2800" dirty="0">
                <a:latin typeface="Arial" pitchFamily="34" charset="0"/>
                <a:cs typeface="Arial" pitchFamily="34" charset="0"/>
              </a:rPr>
              <a:t>на количину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Cl</a:t>
            </a:r>
            <a:r>
              <a:rPr lang="sr-Latn-CS" sz="2800" baseline="30000" dirty="0">
                <a:latin typeface="Arial" pitchFamily="34" charset="0"/>
                <a:cs typeface="Arial" pitchFamily="34" charset="0"/>
              </a:rPr>
              <a:t>-</a:t>
            </a:r>
            <a:r>
              <a:rPr lang="sr-Cyrl-CS" sz="2800" dirty="0">
                <a:latin typeface="Arial" pitchFamily="34" charset="0"/>
                <a:cs typeface="Arial" pitchFamily="34" charset="0"/>
              </a:rPr>
              <a:t> у урину утичу полни хормони а индиректно и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ADH</a:t>
            </a:r>
          </a:p>
        </p:txBody>
      </p:sp>
    </p:spTree>
    <p:extLst>
      <p:ext uri="{BB962C8B-B14F-4D97-AF65-F5344CB8AC3E}">
        <p14:creationId xmlns="" xmlns:p14="http://schemas.microsoft.com/office/powerpoint/2010/main" val="3399188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sr-Cyrl-RS" dirty="0"/>
              <a:t>Ф</a:t>
            </a:r>
            <a:r>
              <a:rPr lang="sr-Cyrl-RS" dirty="0" smtClean="0"/>
              <a:t>осфор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991600" cy="5867400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У организму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се налази у виду неорганског фосфатног комплекса са калцијумом и магнезијумом, у зубима и костима и у виду органског фосфата који се налази у склопу фосфолипида, мембрана, нуклеинских киселина и различитих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метаболита</a:t>
            </a:r>
            <a:endParaRPr lang="sr-Cyrl-RS" dirty="0">
              <a:latin typeface="Arial" pitchFamily="34" charset="0"/>
              <a:cs typeface="Arial" pitchFamily="34" charset="0"/>
            </a:endParaRPr>
          </a:p>
          <a:p>
            <a:r>
              <a:rPr lang="sr-Cyrl-RS" dirty="0">
                <a:latin typeface="Arial" pitchFamily="34" charset="0"/>
                <a:cs typeface="Arial" pitchFamily="34" charset="0"/>
              </a:rPr>
              <a:t>Хипофосфатемија се јавља код хиперпаратиреоидизма, Фанконијевог синдрома и дефицита витамина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Д</a:t>
            </a:r>
            <a:endParaRPr lang="sr-Cyrl-RS" dirty="0">
              <a:latin typeface="Arial" pitchFamily="34" charset="0"/>
              <a:cs typeface="Arial" pitchFamily="34" charset="0"/>
            </a:endParaRPr>
          </a:p>
          <a:p>
            <a:r>
              <a:rPr lang="sr-Cyrl-RS" dirty="0">
                <a:latin typeface="Arial" pitchFamily="34" charset="0"/>
                <a:cs typeface="Arial" pitchFamily="34" charset="0"/>
              </a:rPr>
              <a:t>Хиперфосфатемија се јавља у стањима када бубрези не могу да одстране фосфор, код хроничног нефритиса, отказивања бубрега, хиперпаратиреоидизма, хипервитаминозе витамином Д са удруженом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хиперфосфатемијом</a:t>
            </a:r>
            <a:endParaRPr lang="sr-Cyrl-RS" dirty="0">
              <a:latin typeface="Arial" pitchFamily="34" charset="0"/>
              <a:cs typeface="Arial" pitchFamily="34" charset="0"/>
            </a:endParaRP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5375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5893" b="22147"/>
          <a:stretch/>
        </p:blipFill>
        <p:spPr bwMode="auto">
          <a:xfrm>
            <a:off x="1" y="609600"/>
            <a:ext cx="48006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76800" y="1905000"/>
            <a:ext cx="385368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Симптоми хиперфосфатемије:</a:t>
            </a:r>
          </a:p>
          <a:p>
            <a:endParaRPr lang="sr-Cyrl-RS" dirty="0">
              <a:latin typeface="Arial" pitchFamily="34" charset="0"/>
              <a:cs typeface="Arial" pitchFamily="34" charset="0"/>
            </a:endParaRPr>
          </a:p>
          <a:p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Тетанија</a:t>
            </a: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Калцификације</a:t>
            </a: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Конвулзије</a:t>
            </a: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Срчани застој</a:t>
            </a: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Хипернеуромускуларна активност</a:t>
            </a: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Продужени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QT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интервал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33550" y="5941567"/>
            <a:ext cx="63436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sr-Latn-RS" sz="800" dirty="0">
                <a:solidFill>
                  <a:prstClr val="black"/>
                </a:solidFill>
              </a:rPr>
              <a:t>https://www.google.com/search?client=firefox-b-d&amp;biw=1366&amp;bih=654&amp;tbm=isch&amp;sa=1&amp;ei=tu8UXfyNNNWDhbIP5qsj&amp;q=hyperphosphatemia+mnemonic&amp;oq=hyperph+mnemonic&amp;gs_l=img.1.0.0i7i30.216352.216669..219389...0.0..0.179.304.0j2......0....1..gws-wiz-img.......0i7i5i30.6hc7DB5KILU#imgrc=6FKZkZeBcUWWBM:</a:t>
            </a:r>
          </a:p>
        </p:txBody>
      </p:sp>
    </p:spTree>
    <p:extLst>
      <p:ext uri="{BB962C8B-B14F-4D97-AF65-F5344CB8AC3E}">
        <p14:creationId xmlns="" xmlns:p14="http://schemas.microsoft.com/office/powerpoint/2010/main" val="28582067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7701" r="36724" b="19311"/>
          <a:stretch/>
        </p:blipFill>
        <p:spPr bwMode="auto">
          <a:xfrm>
            <a:off x="152400" y="228600"/>
            <a:ext cx="5785945" cy="4319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5181600"/>
            <a:ext cx="84157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b="1" dirty="0" smtClean="0">
                <a:latin typeface="Arial" pitchFamily="34" charset="0"/>
                <a:cs typeface="Arial" pitchFamily="34" charset="0"/>
              </a:rPr>
              <a:t>Хипофосфатемија симптоми</a:t>
            </a: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Респираторни дистрес, утрнелост, конфузија, смањен транспорт кисеоника, </a:t>
            </a: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ресорпција костију, кардиомиопатије, конвулзије, иритабилности, мишићна</a:t>
            </a: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дисфункција и кома</a:t>
            </a:r>
            <a:endParaRPr lang="sr-Latn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38800" y="1981200"/>
            <a:ext cx="320040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1100" dirty="0"/>
              <a:t>https://www.google.com/search?client=firefox-b-d&amp;biw=1366&amp;bih=654&amp;tbm=isch&amp;sa=1&amp;ei=lPAUXb73Cc6JgQb1ja2gDQ&amp;q=hyp%D0%BEphosphatemia+mnemonic&amp;oq=hyp%D0%BEphosphatemia+mnemonic&amp;gs_l=img.3...217477.217872..219547...0.0..0.162.466.0j3......0....1..gws-wiz-img.QeJt3-czYQw#imgrc=81_JRWXSV-UJLM:</a:t>
            </a:r>
          </a:p>
        </p:txBody>
      </p:sp>
    </p:spTree>
    <p:extLst>
      <p:ext uri="{BB962C8B-B14F-4D97-AF65-F5344CB8AC3E}">
        <p14:creationId xmlns="" xmlns:p14="http://schemas.microsoft.com/office/powerpoint/2010/main" val="27290507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8143"/>
            <a:ext cx="8229600" cy="1143000"/>
          </a:xfrm>
        </p:spPr>
        <p:txBody>
          <a:bodyPr/>
          <a:lstStyle/>
          <a:p>
            <a:r>
              <a:rPr lang="sr-Cyrl-R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Метаболизам бакра</a:t>
            </a:r>
            <a:endParaRPr lang="sr-Latn-R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334000"/>
          </a:xfrm>
        </p:spPr>
        <p:txBody>
          <a:bodyPr>
            <a:noAutofit/>
          </a:bodyPr>
          <a:lstStyle/>
          <a:p>
            <a:r>
              <a:rPr lang="sr-Cyrl-RS" sz="2400" dirty="0">
                <a:latin typeface="Arial" pitchFamily="34" charset="0"/>
                <a:cs typeface="Arial" pitchFamily="34" charset="0"/>
              </a:rPr>
              <a:t>Бакар је важан за метаболичке процесе у које убрајамо ћелијско дисање, синтезу неуротрансмитера, стварање пептидних хормона као и везивања и неутрализацију дејства слободних 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радикала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у </a:t>
            </a:r>
            <a:r>
              <a:rPr lang="sr-Cyrl-RS" sz="2400" dirty="0">
                <a:latin typeface="Arial" pitchFamily="34" charset="0"/>
                <a:cs typeface="Arial" pitchFamily="34" charset="0"/>
              </a:rPr>
              <a:t>синтези еластина, колагена и кератина, учествује у стварању меланина и одржавању хомеостазе гвожђа у 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ћелији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sz="2400" dirty="0" smtClean="0">
                <a:latin typeface="Arial" pitchFamily="34" charset="0"/>
                <a:cs typeface="Arial" pitchFamily="34" charset="0"/>
              </a:rPr>
              <a:t>Део </a:t>
            </a:r>
            <a:r>
              <a:rPr lang="sr-Cyrl-RS" sz="2400" dirty="0">
                <a:latin typeface="Arial" pitchFamily="34" charset="0"/>
                <a:cs typeface="Arial" pitchFamily="34" charset="0"/>
              </a:rPr>
              <a:t>унете количине бакра апсорбује се, у танком цреву у виду комплекса са Л-аминокиселинама и протеином типа 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металопротеина</a:t>
            </a:r>
            <a:endParaRPr lang="sr-Latn-RS" sz="2400" dirty="0">
              <a:latin typeface="Arial" pitchFamily="34" charset="0"/>
              <a:cs typeface="Arial" pitchFamily="34" charset="0"/>
            </a:endParaRPr>
          </a:p>
          <a:p>
            <a:r>
              <a:rPr lang="sr-Cyrl-RS" sz="2400" dirty="0">
                <a:latin typeface="Arial" pitchFamily="34" charset="0"/>
                <a:cs typeface="Arial" pitchFamily="34" charset="0"/>
              </a:rPr>
              <a:t>У  циркулацији бакар се везује за албумин који га транспортује до јетру где се депонује везан за 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металопротеин</a:t>
            </a:r>
            <a:endParaRPr lang="sr-Latn-R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88317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28600"/>
            <a:ext cx="8686800" cy="6629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700" dirty="0">
                <a:latin typeface="Arial" pitchFamily="34" charset="0"/>
                <a:cs typeface="Arial" pitchFamily="34" charset="0"/>
              </a:rPr>
              <a:t>Из јетре бакар се отпушта у циркулацију </a:t>
            </a:r>
            <a:endParaRPr lang="en-US" sz="17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700" dirty="0" smtClean="0">
                <a:latin typeface="Arial" pitchFamily="34" charset="0"/>
                <a:cs typeface="Arial" pitchFamily="34" charset="0"/>
              </a:rPr>
              <a:t>везан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за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церулоплазмин</a:t>
            </a:r>
            <a:endParaRPr lang="en-US" sz="17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17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17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17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17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17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17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17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17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17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17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17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17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700" dirty="0" smtClean="0">
                <a:latin typeface="Arial" pitchFamily="34" charset="0"/>
                <a:cs typeface="Arial" pitchFamily="34" charset="0"/>
              </a:rPr>
              <a:t>Бакар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који је везан за церулоплазмин дистрибуира се до ћелија и органа којима је потребан (јетра, бубрези, срце, мозак, мишићи и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кости)</a:t>
            </a:r>
            <a:endParaRPr lang="en-US" sz="17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700" dirty="0" smtClean="0">
                <a:latin typeface="Arial" pitchFamily="34" charset="0"/>
                <a:cs typeface="Arial" pitchFamily="34" charset="0"/>
              </a:rPr>
              <a:t>У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нормалним условима, ћелије користе само мали проценат унетог бара док се преостали део излучује путем жучи, урином и преко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коже</a:t>
            </a:r>
            <a:endParaRPr lang="en-US" sz="17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700" dirty="0" smtClean="0">
                <a:latin typeface="Arial" pitchFamily="34" charset="0"/>
                <a:cs typeface="Arial" pitchFamily="34" charset="0"/>
              </a:rPr>
              <a:t>Дефицит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и вишак бакра доводе до низа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поремећаја</a:t>
            </a:r>
            <a:endParaRPr lang="en-US" sz="17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700" dirty="0" smtClean="0">
                <a:latin typeface="Arial" pitchFamily="34" charset="0"/>
                <a:cs typeface="Arial" pitchFamily="34" charset="0"/>
              </a:rPr>
              <a:t>До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неравнотеже у концентрацији бакра у организму долази услед његовог неправилног уноса или генетског поремећаја. </a:t>
            </a:r>
            <a:endParaRPr lang="sr-Latn-RS" sz="17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52400"/>
            <a:ext cx="4876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24000" y="1558506"/>
            <a:ext cx="2590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dirty="0"/>
              <a:t>https://www.google.com/search?client=firefox-b-d&amp;tbm=isch&amp;q=copper+and+ceruloplasmin&amp;spell=1&amp;sa=X&amp;ved=0ahUKEwjAwbuR_YnjAhUIKMAKHXWhDusQBQg8KAA&amp;biw=1366&amp;bih=654&amp;dpr=1#imgrc=r5CzFObpAjn5VM:</a:t>
            </a:r>
          </a:p>
        </p:txBody>
      </p:sp>
    </p:spTree>
    <p:extLst>
      <p:ext uri="{BB962C8B-B14F-4D97-AF65-F5344CB8AC3E}">
        <p14:creationId xmlns="" xmlns:p14="http://schemas.microsoft.com/office/powerpoint/2010/main" val="94519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6629400"/>
          </a:xfrm>
        </p:spPr>
        <p:txBody>
          <a:bodyPr>
            <a:normAutofit/>
          </a:bodyPr>
          <a:lstStyle/>
          <a:p>
            <a:r>
              <a:rPr lang="sr-Cyrl-C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Минерали се могу складиштити у организму тако да варијације у дневном уносу неће испољити знаке недостатака </a:t>
            </a:r>
            <a:r>
              <a:rPr lang="sr-Cyrl-C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одмах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CS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Место дистрибуције</a:t>
            </a:r>
            <a:r>
              <a:rPr lang="sr-Cyrl-C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минерала је </a:t>
            </a:r>
            <a:r>
              <a:rPr lang="sr-Cyrl-C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различито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sr-Cyrl-C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калцијум </a:t>
            </a:r>
            <a:r>
              <a:rPr lang="sr-Cyrl-C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је ускладиштен у форми хидроксиапатита у </a:t>
            </a:r>
            <a:r>
              <a:rPr lang="sr-Cyrl-C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костим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</a:t>
            </a:r>
          </a:p>
          <a:p>
            <a:r>
              <a:rPr lang="sr-Cyrl-C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јод у тиреоглобулину у тироидној </a:t>
            </a:r>
            <a:r>
              <a:rPr lang="sr-Cyrl-C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жлезди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гвожђе у облику феритина и хемосидерина у коштаној сржи, слезини и </a:t>
            </a:r>
            <a:r>
              <a:rPr lang="sr-Cyrl-C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јетри</a:t>
            </a:r>
            <a:endParaRPr lang="sr-Latn-R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01973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24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b="1" dirty="0"/>
              <a:t>Вилсонова болест</a:t>
            </a:r>
            <a:r>
              <a:rPr lang="sr-Cyrl-RS" dirty="0"/>
              <a:t> </a:t>
            </a:r>
            <a:endParaRPr lang="sr-Cyrl-RS" dirty="0" smtClean="0"/>
          </a:p>
          <a:p>
            <a:r>
              <a:rPr lang="sr-Cyrl-RS" dirty="0" smtClean="0"/>
              <a:t>између </a:t>
            </a:r>
            <a:r>
              <a:rPr lang="sr-Cyrl-RS" dirty="0"/>
              <a:t>6. и 12. године са повишеним активностима јетриних </a:t>
            </a:r>
            <a:r>
              <a:rPr lang="sr-Cyrl-RS" dirty="0" smtClean="0"/>
              <a:t>ензима</a:t>
            </a:r>
          </a:p>
          <a:p>
            <a:r>
              <a:rPr lang="sr-Cyrl-RS" dirty="0" smtClean="0"/>
              <a:t>Уколико </a:t>
            </a:r>
            <a:r>
              <a:rPr lang="sr-Cyrl-RS" dirty="0"/>
              <a:t>се јави током адолесценције и раног одраслог периода присутне су неуролошке или психијатријске </a:t>
            </a:r>
            <a:r>
              <a:rPr lang="sr-Cyrl-RS" dirty="0" smtClean="0"/>
              <a:t>сметње(дизартрија</a:t>
            </a:r>
            <a:r>
              <a:rPr lang="sr-Cyrl-RS" dirty="0"/>
              <a:t>, тремор, скандиран говор, укоченост мускулатуре лица, невољни покрети, повећано лучење пљувачке и отежано гутање хране и течности, депресија, анксиозност, чак и </a:t>
            </a:r>
            <a:r>
              <a:rPr lang="sr-Cyrl-RS" dirty="0" smtClean="0"/>
              <a:t>психозе)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="" xmlns:p14="http://schemas.microsoft.com/office/powerpoint/2010/main" val="17900555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248400"/>
          </a:xfrm>
        </p:spPr>
        <p:txBody>
          <a:bodyPr/>
          <a:lstStyle/>
          <a:p>
            <a:r>
              <a:rPr lang="sr-Cyrl-RS" dirty="0"/>
              <a:t>Кајзер-Флајшеров прстен је тамносмеђа пигментација на периферији рожњаче која настаје због таложења бакра у Десцеметовој мембрани </a:t>
            </a:r>
            <a:r>
              <a:rPr lang="sr-Cyrl-RS" dirty="0" smtClean="0"/>
              <a:t>рожњаче</a:t>
            </a:r>
          </a:p>
          <a:p>
            <a:endParaRPr lang="sr-Cyrl-RS" dirty="0"/>
          </a:p>
          <a:p>
            <a:endParaRPr lang="sr-Latn-RS" dirty="0"/>
          </a:p>
          <a:p>
            <a:endParaRPr lang="sr-Latn-R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2590800"/>
            <a:ext cx="3413171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81000" y="5535136"/>
            <a:ext cx="3962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1000" dirty="0"/>
              <a:t>https://www.google.com/search?q=wilson+disease&amp;client=firefox-b-d&amp;source=lnms&amp;tbm=isch&amp;sa=X&amp;ved=0ahUKEwj4sI339onjAhWJw6YKHSWUBEcQ_AUIECgB&amp;biw=1366&amp;bih=654#imgrc=btlql6QhEmOzDM: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0418"/>
          <a:stretch/>
        </p:blipFill>
        <p:spPr bwMode="auto">
          <a:xfrm>
            <a:off x="4267200" y="3352800"/>
            <a:ext cx="4639122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025076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sr-Cyrl-RS" b="1" dirty="0"/>
              <a:t>Менкесова болест</a:t>
            </a:r>
            <a:r>
              <a:rPr lang="sr-Cyrl-RS" dirty="0"/>
              <a:t> 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/>
          </a:bodyPr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је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X-везана рецесивна, неуродегенеративна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болест</a:t>
            </a:r>
          </a:p>
          <a:p>
            <a:endParaRPr lang="sr-Cyrl-RS" dirty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Јавља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се чешће код мушке деце </a:t>
            </a: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Узрок </a:t>
            </a:r>
            <a:r>
              <a:rPr lang="sr-Cyrl-RS" dirty="0">
                <a:latin typeface="Arial" pitchFamily="34" charset="0"/>
                <a:cs typeface="Arial" pitchFamily="34" charset="0"/>
              </a:rPr>
              <a:t>болести је мутација гена АТР7А  који кодира синтезу транспортног протеина који води бакар до потребних ензима за даље реакције и одговоран је за излазак бакра из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ћелије</a:t>
            </a:r>
          </a:p>
          <a:p>
            <a:endParaRPr lang="sr-Latn-R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535973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5029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32400" y="304800"/>
            <a:ext cx="373379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>
                <a:latin typeface="Arial" pitchFamily="34" charset="0"/>
                <a:cs typeface="Arial" pitchFamily="34" charset="0"/>
              </a:rPr>
              <a:t>Као резултат ове болести бакар се тешко апсорбује у цревима, и тешко излази из ћелије, што доводи до његовог накупљања у танком цреву и бубрезима и недостатка бакра у мозгу и другим органима.</a:t>
            </a:r>
          </a:p>
          <a:p>
            <a:r>
              <a:rPr lang="sr-Cyrl-RS" sz="2000" dirty="0">
                <a:latin typeface="Arial" pitchFamily="34" charset="0"/>
                <a:cs typeface="Arial" pitchFamily="34" charset="0"/>
              </a:rPr>
              <a:t>Смањено снадбевање бакром смањује активност бројних ензима зависних од бакра чија је активност неопходна за структуру и функцију костију, коже, косе и нервног система</a:t>
            </a:r>
            <a:endParaRPr lang="sr-Latn-RS" sz="2000" dirty="0">
              <a:latin typeface="Arial" pitchFamily="34" charset="0"/>
              <a:cs typeface="Arial" pitchFamily="34" charset="0"/>
            </a:endParaRPr>
          </a:p>
          <a:p>
            <a:endParaRPr lang="sr-Latn-RS" sz="2000" dirty="0"/>
          </a:p>
        </p:txBody>
      </p:sp>
      <p:sp>
        <p:nvSpPr>
          <p:cNvPr id="6" name="Rectangle 5"/>
          <p:cNvSpPr/>
          <p:nvPr/>
        </p:nvSpPr>
        <p:spPr>
          <a:xfrm>
            <a:off x="380999" y="5321558"/>
            <a:ext cx="85851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dirty="0"/>
              <a:t>https://www.google.com/search?client=firefox-b-d&amp;biw=1366&amp;bih=654&amp;tbm=isch&amp;sa=1&amp;ei=Q9oUXYLKIOPC8gLo54nABg&amp;q=menkes+disease&amp;oq=Medisease&amp;gs_l=img.3.1.0i7i30l10.725593.726026..731438...0.0..0.217.364.0j1j1......0....1..gws-wiz-img.eRzecxUpx7g#imgrc=jteoXykGxSDLrM:</a:t>
            </a:r>
          </a:p>
        </p:txBody>
      </p:sp>
    </p:spTree>
    <p:extLst>
      <p:ext uri="{BB962C8B-B14F-4D97-AF65-F5344CB8AC3E}">
        <p14:creationId xmlns="" xmlns:p14="http://schemas.microsoft.com/office/powerpoint/2010/main" val="6413917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33" y="0"/>
            <a:ext cx="8160867" cy="5899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50371" y="6096000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1200" dirty="0"/>
              <a:t>https://www.google.com/search?client=firefox-b-d&amp;biw=1366&amp;bih=654&amp;tbm=isch&amp;sa=1&amp;ei=It0UXY0hlKKABoiIm-AB&amp;q=copper+metabolism+pathway&amp;oq=copper+metab&amp;gs_l=img.3.1.0i19l6.508009.515120..517547...0.0..1.307.2312.0j7j4j1......0....1..gws-wiz-img.......0i67j0j0i30.HVeyUjIkpU8#imgrc=SDn8kBvMz-lhjM:</a:t>
            </a:r>
          </a:p>
        </p:txBody>
      </p:sp>
    </p:spTree>
    <p:extLst>
      <p:ext uri="{BB962C8B-B14F-4D97-AF65-F5344CB8AC3E}">
        <p14:creationId xmlns="" xmlns:p14="http://schemas.microsoft.com/office/powerpoint/2010/main" val="3617710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686800" cy="6477000"/>
          </a:xfrm>
        </p:spPr>
        <p:txBody>
          <a:bodyPr>
            <a:normAutofit/>
          </a:bodyPr>
          <a:lstStyle/>
          <a:p>
            <a:r>
              <a:rPr lang="sr-Cyrl-C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Јетра је најзначајније место за складиштење </a:t>
            </a:r>
            <a:r>
              <a:rPr lang="sr-Cyrl-C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минерала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Апсорпција </a:t>
            </a:r>
            <a:r>
              <a:rPr lang="sr-Cyrl-CS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минерала </a:t>
            </a:r>
            <a:r>
              <a:rPr lang="sr-Cyrl-C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 хране зависи од потреба организма као и од услова у дигестивном тракту 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Фактори који утичу на апсорпцију минерала </a:t>
            </a:r>
            <a:r>
              <a:rPr lang="sr-Cyrl-C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постоји такозвано </a:t>
            </a:r>
            <a:r>
              <a:rPr lang="sr-Cyrl-C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неорганско гвожђе </a:t>
            </a:r>
            <a:r>
              <a:rPr lang="sr-Cyrl-CS" dirty="0">
                <a:latin typeface="Arial" pitchFamily="34" charset="0"/>
                <a:cs typeface="Arial" pitchFamily="34" charset="0"/>
              </a:rPr>
              <a:t>(</a:t>
            </a:r>
            <a:r>
              <a:rPr lang="sr-Cyrl-CS" cap="all" dirty="0">
                <a:latin typeface="Arial" pitchFamily="34" charset="0"/>
                <a:cs typeface="Arial" pitchFamily="34" charset="0"/>
              </a:rPr>
              <a:t>нон хем</a:t>
            </a:r>
            <a:r>
              <a:rPr lang="sr-Cyrl-CS" dirty="0">
                <a:latin typeface="Arial" pitchFamily="34" charset="0"/>
                <a:cs typeface="Arial" pitchFamily="34" charset="0"/>
              </a:rPr>
              <a:t> гвожђе) 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Да би се гвожђе из биљне хране боље искористило неопходан је витамин </a:t>
            </a:r>
            <a:r>
              <a:rPr lang="sr-Cyrl-C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</a:t>
            </a:r>
            <a:endParaRPr lang="sr-Latn-R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6539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477000"/>
          </a:xfrm>
        </p:spPr>
        <p:txBody>
          <a:bodyPr>
            <a:normAutofit fontScale="92500" lnSpcReduction="10000"/>
          </a:bodyPr>
          <a:lstStyle/>
          <a:p>
            <a:r>
              <a:rPr lang="sr-Cyrl-C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Витамин Д повећава апсорпцију калцијума и </a:t>
            </a:r>
            <a:r>
              <a:rPr lang="sr-Cyrl-C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фосфора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Танини (полифеноли, присутни у кафи и чају) инхибирају могућност искоришћења </a:t>
            </a:r>
            <a:r>
              <a:rPr lang="sr-Cyrl-C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гвожђа</a:t>
            </a:r>
            <a:endParaRPr lang="sr-Latn-R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дијететна </a:t>
            </a:r>
            <a:r>
              <a:rPr lang="sr-Cyrl-C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влакна садрже фитате који смањују апсорпцију цинка, гвожђа, калцијума, магнезијума </a:t>
            </a:r>
            <a:endParaRPr lang="sr-Latn-RS" dirty="0">
              <a:latin typeface="Arial" pitchFamily="34" charset="0"/>
              <a:cs typeface="Arial" pitchFamily="34" charset="0"/>
            </a:endParaRPr>
          </a:p>
          <a:p>
            <a:r>
              <a:rPr lang="sr-Cyrl-C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квасац </a:t>
            </a:r>
            <a:r>
              <a:rPr lang="sr-Cyrl-C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садржи ензиме који разарају фитате - зато је здравије тесто са </a:t>
            </a:r>
            <a:r>
              <a:rPr lang="sr-Cyrl-C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квасцем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Протеини </a:t>
            </a:r>
            <a:r>
              <a:rPr lang="sr-Cyrl-C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 великој мери повећавају екскрецију калцијума</a:t>
            </a:r>
            <a:endParaRPr lang="sr-Latn-R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7096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62000" y="0"/>
            <a:ext cx="7772400" cy="914400"/>
          </a:xfrm>
        </p:spPr>
        <p:txBody>
          <a:bodyPr/>
          <a:lstStyle/>
          <a:p>
            <a:r>
              <a:rPr lang="en-GB" sz="4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МЕТАБОЛИЗАМ НАТРИЈУМА</a:t>
            </a:r>
            <a:r>
              <a:rPr lang="en-GB" sz="4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8458200" cy="571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главни</a:t>
            </a:r>
            <a:r>
              <a:rPr lang="en-GB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катјон</a:t>
            </a:r>
            <a:r>
              <a:rPr lang="en-GB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екстраћелијске</a:t>
            </a:r>
            <a:r>
              <a:rPr lang="en-GB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течности</a:t>
            </a:r>
            <a:endParaRPr lang="en-GB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као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главни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катјон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екстраћелијске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течности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одговоран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је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ОДРЖАВАЊЕ ОСМОТСКОГ ПРИТИСКА 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овом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простору</a:t>
            </a:r>
            <a:endParaRPr lang="sr-Latn-C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учествује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РЕГУЛАЦИЈИ АЦИДО-БАЗНЕ РАВНОТЕЖЕ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као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активна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компонента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бикарбонатног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пуфера</a:t>
            </a:r>
            <a:endParaRPr lang="sr-Latn-C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има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значајну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улогу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ОДРЖАВАЊУ МЕМБРАНСКОГ ПОТЕНЦИЈАЛА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као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и у 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процесу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Latn-C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преношења над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раж</a:t>
            </a:r>
            <a:r>
              <a:rPr lang="sr-Latn-C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ја</a:t>
            </a:r>
            <a:r>
              <a:rPr lang="sr-Latn-C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ћелијск</a:t>
            </a:r>
            <a:r>
              <a:rPr lang="sr-Latn-C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мембран</a:t>
            </a:r>
            <a:r>
              <a:rPr lang="sr-Latn-C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GB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Регулација</a:t>
            </a:r>
            <a:r>
              <a:rPr lang="en-GB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метаболизма</a:t>
            </a:r>
            <a:r>
              <a:rPr lang="en-GB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Na</a:t>
            </a:r>
            <a:r>
              <a:rPr lang="en-GB" sz="2400" baseline="30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GB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се</a:t>
            </a:r>
            <a:r>
              <a:rPr lang="en-GB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остварује</a:t>
            </a:r>
            <a:r>
              <a:rPr lang="en-GB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хормонски</a:t>
            </a:r>
            <a:endParaRPr lang="sr-Latn-C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Latn-CS" sz="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GB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главну</a:t>
            </a:r>
            <a:r>
              <a:rPr lang="en-GB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улогу</a:t>
            </a:r>
            <a:r>
              <a:rPr lang="en-GB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има</a:t>
            </a:r>
            <a:r>
              <a:rPr lang="en-GB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АЛДОСТЕРОН </a:t>
            </a:r>
            <a:r>
              <a:rPr lang="en-GB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хормон</a:t>
            </a:r>
            <a:r>
              <a:rPr lang="en-GB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коре</a:t>
            </a:r>
            <a:r>
              <a:rPr lang="en-GB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надбубрежне</a:t>
            </a:r>
            <a:r>
              <a:rPr lang="en-GB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жлезде</a:t>
            </a:r>
            <a:r>
              <a:rPr lang="sr-Latn-C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GB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317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0"/>
            <a:ext cx="8991600" cy="5334000"/>
          </a:xfrm>
        </p:spPr>
        <p:txBody>
          <a:bodyPr/>
          <a:lstStyle/>
          <a:p>
            <a:r>
              <a:rPr lang="sr-Cyrl-C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Главни катјон екстрацелуларне </a:t>
            </a:r>
            <a:r>
              <a:rPr lang="sr-Cyrl-C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течности</a:t>
            </a:r>
          </a:p>
          <a:p>
            <a:endParaRPr lang="sr-Cyrl-C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Концентрација </a:t>
            </a:r>
            <a:r>
              <a:rPr lang="sr-Cyrl-CS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 плазми </a:t>
            </a:r>
            <a:r>
              <a:rPr lang="sr-Cyrl-C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од </a:t>
            </a:r>
            <a:r>
              <a:rPr lang="sr-Cyrl-CS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135 до 145 </a:t>
            </a:r>
            <a:r>
              <a:rPr lang="en-US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mmol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/l</a:t>
            </a:r>
            <a:endParaRPr lang="sr-Cyrl-RS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sr-Cyrl-C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 ћелијама </a:t>
            </a:r>
            <a:r>
              <a:rPr lang="sr-Latn-C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концентрација је </a:t>
            </a:r>
            <a:r>
              <a:rPr lang="sr-Cyrl-C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око 14 </a:t>
            </a:r>
            <a:r>
              <a:rPr lang="en-US" sz="2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mmol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/l</a:t>
            </a:r>
            <a:endParaRPr lang="sr-Cyrl-RS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sr-Cyrl-C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Уноси се као </a:t>
            </a:r>
            <a:r>
              <a:rPr lang="en-US" sz="28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NaCl</a:t>
            </a:r>
            <a:endParaRPr lang="sr-Cyrl-C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Излучује </a:t>
            </a:r>
            <a:r>
              <a:rPr lang="sr-Cyrl-C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се </a:t>
            </a:r>
            <a:r>
              <a:rPr lang="sr-Cyrl-C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мокраћом, путем коже и ГИТ-а</a:t>
            </a:r>
            <a:endParaRPr lang="en-U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4000" b="1" dirty="0">
                <a:cs typeface="Arial" charset="0"/>
              </a:rPr>
              <a:t>МЕТАБОЛИЗАМ НАТРИЈУМА</a:t>
            </a:r>
          </a:p>
        </p:txBody>
      </p:sp>
    </p:spTree>
    <p:extLst>
      <p:ext uri="{BB962C8B-B14F-4D97-AF65-F5344CB8AC3E}">
        <p14:creationId xmlns="" xmlns:p14="http://schemas.microsoft.com/office/powerpoint/2010/main" val="262523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r>
              <a:rPr lang="sr-Cyrl-R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Одржава и регулише осмотски притисак</a:t>
            </a:r>
          </a:p>
          <a:p>
            <a:endParaRPr lang="sr-Latn-CS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None/>
            </a:pPr>
            <a:endParaRPr lang="sr-Cyrl-CS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C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Регулише </a:t>
            </a:r>
            <a:r>
              <a:rPr lang="sr-Cyrl-C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ацидо-базну равнотежу</a:t>
            </a:r>
          </a:p>
          <a:p>
            <a:endParaRPr lang="sr-Cyrl-CS" sz="2800" b="1" dirty="0">
              <a:latin typeface="Arial" pitchFamily="34" charset="0"/>
              <a:cs typeface="Arial" pitchFamily="34" charset="0"/>
            </a:endParaRPr>
          </a:p>
          <a:p>
            <a:endParaRPr lang="sr-Cyrl-CS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Учествује у </a:t>
            </a:r>
            <a:r>
              <a:rPr lang="sr-Cyrl-C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синтези </a:t>
            </a:r>
            <a:r>
              <a:rPr lang="en-US" sz="28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HCl</a:t>
            </a:r>
            <a:r>
              <a:rPr lang="sr-Latn-C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желудачног </a:t>
            </a:r>
            <a:r>
              <a:rPr lang="sr-Cyrl-C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сока</a:t>
            </a:r>
          </a:p>
          <a:p>
            <a:endParaRPr lang="sr-Latn-C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None/>
            </a:pPr>
            <a:endParaRPr lang="sr-Cyrl-CS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Одржава </a:t>
            </a:r>
            <a:r>
              <a:rPr lang="sr-Cyrl-C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мембрански потенцијал</a:t>
            </a:r>
            <a:r>
              <a:rPr lang="sr-Cyrl-C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sr-Cyrl-C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ексцитацију </a:t>
            </a:r>
            <a:r>
              <a:rPr lang="sr-Cyrl-C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ћелијске мембране</a:t>
            </a:r>
            <a:endParaRPr lang="en-U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685800" y="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4000" b="1" dirty="0">
                <a:cs typeface="Arial" charset="0"/>
              </a:rPr>
              <a:t>МЕТАБОЛИЗАМ НАТРИЈУМА</a:t>
            </a:r>
          </a:p>
        </p:txBody>
      </p:sp>
    </p:spTree>
    <p:extLst>
      <p:ext uri="{BB962C8B-B14F-4D97-AF65-F5344CB8AC3E}">
        <p14:creationId xmlns="" xmlns:p14="http://schemas.microsoft.com/office/powerpoint/2010/main" val="105829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2065</Words>
  <Application>Microsoft Office PowerPoint</Application>
  <PresentationFormat>On-screen Show (4:3)</PresentationFormat>
  <Paragraphs>348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Електролити</vt:lpstr>
      <vt:lpstr>Slide 2</vt:lpstr>
      <vt:lpstr>Slide 3</vt:lpstr>
      <vt:lpstr>Slide 4</vt:lpstr>
      <vt:lpstr>Slide 5</vt:lpstr>
      <vt:lpstr>Slide 6</vt:lpstr>
      <vt:lpstr>МЕТАБОЛИЗАМ НАТРИЈУМА </vt:lpstr>
      <vt:lpstr>Slide 8</vt:lpstr>
      <vt:lpstr>Slide 9</vt:lpstr>
      <vt:lpstr>Slide 10</vt:lpstr>
      <vt:lpstr>Slide 11</vt:lpstr>
      <vt:lpstr>Slide 12</vt:lpstr>
      <vt:lpstr>МЕТАБОЛИЗАМ КАЛИЈУМА 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Симптоми и знаци хиперкалцемије</vt:lpstr>
      <vt:lpstr>Slide 26</vt:lpstr>
      <vt:lpstr>МЕТАБОЛИЗАМ МАГНЕЗИЈУМА </vt:lpstr>
      <vt:lpstr>Хипо и хипермагнезиемије</vt:lpstr>
      <vt:lpstr>Slide 29</vt:lpstr>
      <vt:lpstr>МЕТАБОЛИЗАМ ХЛОРА </vt:lpstr>
      <vt:lpstr>Slide 31</vt:lpstr>
      <vt:lpstr>Slide 32</vt:lpstr>
      <vt:lpstr>Slide 33</vt:lpstr>
      <vt:lpstr>ХЛОРИДИ У УРИНУ</vt:lpstr>
      <vt:lpstr>Фосфор</vt:lpstr>
      <vt:lpstr>Slide 36</vt:lpstr>
      <vt:lpstr>Slide 37</vt:lpstr>
      <vt:lpstr>Метаболизам бакра</vt:lpstr>
      <vt:lpstr>Slide 39</vt:lpstr>
      <vt:lpstr>Slide 40</vt:lpstr>
      <vt:lpstr>Slide 41</vt:lpstr>
      <vt:lpstr>Менкесова болест </vt:lpstr>
      <vt:lpstr>Slide 43</vt:lpstr>
      <vt:lpstr>Slide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Електролити</dc:title>
  <dc:creator>Ivana</dc:creator>
  <cp:lastModifiedBy>KC KG Lab</cp:lastModifiedBy>
  <cp:revision>28</cp:revision>
  <dcterms:created xsi:type="dcterms:W3CDTF">2019-05-27T07:46:34Z</dcterms:created>
  <dcterms:modified xsi:type="dcterms:W3CDTF">2020-10-01T08:10:29Z</dcterms:modified>
</cp:coreProperties>
</file>